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0" r:id="rId4"/>
    <p:sldMasterId id="2147483675" r:id="rId5"/>
    <p:sldMasterId id="2147483691" r:id="rId6"/>
  </p:sldMasterIdLst>
  <p:notesMasterIdLst>
    <p:notesMasterId r:id="rId18"/>
  </p:notesMasterIdLst>
  <p:sldIdLst>
    <p:sldId id="348" r:id="rId7"/>
    <p:sldId id="356" r:id="rId8"/>
    <p:sldId id="368" r:id="rId9"/>
    <p:sldId id="362" r:id="rId10"/>
    <p:sldId id="258" r:id="rId11"/>
    <p:sldId id="367" r:id="rId12"/>
    <p:sldId id="365" r:id="rId13"/>
    <p:sldId id="366" r:id="rId14"/>
    <p:sldId id="318" r:id="rId15"/>
    <p:sldId id="263" r:id="rId16"/>
    <p:sldId id="300" r:id="rId17"/>
  </p:sldIdLst>
  <p:sldSz cx="12192000" cy="6858000"/>
  <p:notesSz cx="6858000" cy="9144000"/>
  <p:embeddedFontLst>
    <p:embeddedFont>
      <p:font typeface="Century Gothic" panose="020B0502020202020204" pitchFamily="34" charset="0"/>
      <p:regular r:id="rId19"/>
      <p:bold r:id="rId20"/>
      <p:italic r:id="rId21"/>
      <p:boldItalic r:id="rId22"/>
    </p:embeddedFont>
    <p:embeddedFont>
      <p:font typeface="Georgia" panose="02040502050405020303" pitchFamily="18" charset="0"/>
      <p:regular r:id="rId23"/>
      <p:bold r:id="rId24"/>
      <p:italic r:id="rId25"/>
      <p:boldItalic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31" roundtripDataSignature="AMtx7mgvrPx73YScFrDPcgFGkuWFG0DKZ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nnah Cooper" initials="HC" lastIdx="2" clrIdx="0">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7023576-C2CD-7742-83FC-A91DBBE31790}" v="3" dt="2024-11-07T17:24:48.932"/>
  </p1510:revLst>
</p1510:revInfo>
</file>

<file path=ppt/tableStyles.xml><?xml version="1.0" encoding="utf-8"?>
<a:tblStyleLst xmlns:a="http://schemas.openxmlformats.org/drawingml/2006/main" def="{14675A5D-3E92-40A4-9D49-A050765667A4}">
  <a:tblStyle styleId="{14675A5D-3E92-40A4-9D49-A050765667A4}"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7398"/>
    <p:restoredTop sz="77007"/>
  </p:normalViewPr>
  <p:slideViewPr>
    <p:cSldViewPr snapToGrid="0" snapToObjects="1">
      <p:cViewPr varScale="1">
        <p:scale>
          <a:sx n="92" d="100"/>
          <a:sy n="92" d="100"/>
        </p:scale>
        <p:origin x="101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customXml" Target="../customXml/item3.xml"/><Relationship Id="rId21" Type="http://schemas.openxmlformats.org/officeDocument/2006/relationships/font" Target="fonts/font3.fntdata"/><Relationship Id="rId34" Type="http://schemas.openxmlformats.org/officeDocument/2006/relationships/viewProps" Target="view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font" Target="fonts/font7.fntdata"/><Relationship Id="rId33"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0.xml"/><Relationship Id="rId20" Type="http://schemas.openxmlformats.org/officeDocument/2006/relationships/font" Target="fonts/font2.fntdata"/><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 Target="slides/slide5.xml"/><Relationship Id="rId24" Type="http://schemas.openxmlformats.org/officeDocument/2006/relationships/font" Target="fonts/font6.fntdata"/><Relationship Id="rId32" Type="http://schemas.openxmlformats.org/officeDocument/2006/relationships/commentAuthors" Target="commentAuthors.xml"/><Relationship Id="rId37" Type="http://schemas.microsoft.com/office/2015/10/relationships/revisionInfo" Target="revisionInfo.xml"/><Relationship Id="rId5" Type="http://schemas.openxmlformats.org/officeDocument/2006/relationships/slideMaster" Target="slideMasters/slideMaster2.xml"/><Relationship Id="rId15" Type="http://schemas.openxmlformats.org/officeDocument/2006/relationships/slide" Target="slides/slide9.xml"/><Relationship Id="rId23" Type="http://schemas.openxmlformats.org/officeDocument/2006/relationships/font" Target="fonts/font5.fntdata"/><Relationship Id="rId36" Type="http://schemas.openxmlformats.org/officeDocument/2006/relationships/tableStyles" Target="tableStyles.xml"/><Relationship Id="rId10" Type="http://schemas.openxmlformats.org/officeDocument/2006/relationships/slide" Target="slides/slide4.xml"/><Relationship Id="rId19" Type="http://schemas.openxmlformats.org/officeDocument/2006/relationships/font" Target="fonts/font1.fntdata"/><Relationship Id="rId31" Type="http://customschemas.google.com/relationships/presentationmetadata" Target="metadata"/><Relationship Id="rId4" Type="http://schemas.openxmlformats.org/officeDocument/2006/relationships/slideMaster" Target="slideMasters/slideMaster1.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font" Target="fonts/font4.fntdata"/><Relationship Id="rId35" Type="http://schemas.openxmlformats.org/officeDocument/2006/relationships/theme" Target="theme/theme1.xml"/><Relationship Id="rId8" Type="http://schemas.openxmlformats.org/officeDocument/2006/relationships/slide" Target="slides/slide2.xml"/></Relationships>
</file>

<file path=ppt/media/hdphoto1.wdp>
</file>

<file path=ppt/media/hdphoto2.wdp>
</file>

<file path=ppt/media/image1.png>
</file>

<file path=ppt/media/image10.png>
</file>

<file path=ppt/media/image11.tiff>
</file>

<file path=ppt/media/image2.png>
</file>

<file path=ppt/media/image3.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mailto:sciencemastery@arkonline.org"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7947b471f8_0_1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g7947b471f8_0_1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GB" sz="1200" b="1" dirty="0">
                <a:solidFill>
                  <a:srgbClr val="0070C0"/>
                </a:solidFill>
                <a:latin typeface="Century Gothic" panose="020B0502020202020204" pitchFamily="34" charset="0"/>
              </a:rPr>
              <a:t>Foundation question: </a:t>
            </a:r>
            <a:r>
              <a:rPr lang="en-GB" sz="1200" dirty="0">
                <a:solidFill>
                  <a:srgbClr val="0070C0"/>
                </a:solidFill>
                <a:latin typeface="Century Gothic" panose="020B0502020202020204" pitchFamily="34" charset="0"/>
              </a:rPr>
              <a:t>Give an example of a scalar quantity and a vector quantity. </a:t>
            </a:r>
          </a:p>
          <a:p>
            <a:r>
              <a:rPr lang="en-GB" sz="1200" b="1" dirty="0">
                <a:solidFill>
                  <a:srgbClr val="0070C0"/>
                </a:solidFill>
                <a:latin typeface="Century Gothic" panose="020B0502020202020204" pitchFamily="34" charset="0"/>
              </a:rPr>
              <a:t>Answer:</a:t>
            </a:r>
            <a:r>
              <a:rPr lang="en-GB" sz="1200" dirty="0">
                <a:solidFill>
                  <a:srgbClr val="0070C0"/>
                </a:solidFill>
                <a:latin typeface="Century Gothic" panose="020B0502020202020204" pitchFamily="34" charset="0"/>
              </a:rPr>
              <a:t> </a:t>
            </a:r>
            <a:r>
              <a:rPr lang="en-GB" b="0" dirty="0"/>
              <a:t>scalar (magnitude only): distance, speed, mass, energy. Vector (magnitude and direction): displacement, velocity, acceleration, force and weight. </a:t>
            </a:r>
            <a:endParaRPr lang="en-GB" sz="1200" dirty="0">
              <a:solidFill>
                <a:srgbClr val="0070C0"/>
              </a:solidFill>
              <a:latin typeface="Century Gothic" panose="020B0502020202020204" pitchFamily="34" charset="0"/>
            </a:endParaRPr>
          </a:p>
          <a:p>
            <a:r>
              <a:rPr lang="en-GB" sz="1200" b="1" dirty="0">
                <a:solidFill>
                  <a:srgbClr val="7030A0"/>
                </a:solidFill>
                <a:latin typeface="Century Gothic" panose="020B0502020202020204" pitchFamily="34" charset="0"/>
              </a:rPr>
              <a:t>Stretch question: </a:t>
            </a:r>
            <a:r>
              <a:rPr lang="en-GB" sz="1200" dirty="0">
                <a:solidFill>
                  <a:srgbClr val="7030A0"/>
                </a:solidFill>
                <a:latin typeface="Century Gothic" panose="020B0502020202020204" pitchFamily="34" charset="0"/>
              </a:rPr>
              <a:t>Compare the features of distance-time graphs and velocity-time graphs. </a:t>
            </a:r>
            <a:endParaRPr lang="en-GB" sz="1200" b="0" i="0" u="none" strike="noStrike" kern="1200" cap="none" baseline="0" dirty="0">
              <a:solidFill>
                <a:srgbClr val="7030A0"/>
              </a:solidFill>
              <a:effectLst/>
              <a:latin typeface="Calibri"/>
              <a:ea typeface="Calibri"/>
              <a:cs typeface="Calibri"/>
              <a:sym typeface="Calibri"/>
            </a:endParaRPr>
          </a:p>
          <a:p>
            <a:r>
              <a:rPr lang="en-GB" sz="1200" b="1" i="0" u="none" strike="noStrike" kern="1200" cap="none" baseline="0" dirty="0">
                <a:solidFill>
                  <a:srgbClr val="7030A0"/>
                </a:solidFill>
                <a:effectLst/>
                <a:latin typeface="Calibri"/>
                <a:ea typeface="Calibri"/>
                <a:cs typeface="Calibri"/>
                <a:sym typeface="Calibri"/>
              </a:rPr>
              <a:t>Answer: </a:t>
            </a:r>
          </a:p>
          <a:p>
            <a:pPr marL="171450" indent="-171450">
              <a:buFont typeface="Arial" panose="020B0604020202020204" pitchFamily="34" charset="0"/>
              <a:buChar char="•"/>
            </a:pPr>
            <a:r>
              <a:rPr lang="en-GB" b="0" dirty="0"/>
              <a:t>horizontal line: d-t graph = stationary, v-t graph = constant speed</a:t>
            </a:r>
          </a:p>
          <a:p>
            <a:pPr marL="171450" indent="-171450">
              <a:buFont typeface="Arial" panose="020B0604020202020204" pitchFamily="34" charset="0"/>
              <a:buChar char="•"/>
            </a:pPr>
            <a:r>
              <a:rPr lang="en-GB" b="0" dirty="0"/>
              <a:t>Constant positive gradient: d-t graph = constant speed, v-t graph = constant acceleration</a:t>
            </a:r>
          </a:p>
          <a:p>
            <a:pPr marL="171450" indent="-171450">
              <a:buFont typeface="Arial" panose="020B0604020202020204" pitchFamily="34" charset="0"/>
              <a:buChar char="•"/>
            </a:pPr>
            <a:r>
              <a:rPr lang="en-GB" b="0" dirty="0"/>
              <a:t>Constant negative gradient: d-t graph = travelling in opposite direction, v-t graph = constant deceleration</a:t>
            </a:r>
          </a:p>
          <a:p>
            <a:pPr marL="171450" indent="-171450">
              <a:buFont typeface="Arial" panose="020B0604020202020204" pitchFamily="34" charset="0"/>
              <a:buChar char="•"/>
            </a:pPr>
            <a:r>
              <a:rPr lang="en-GB" b="0" dirty="0"/>
              <a:t>0 on the y axis: d-t graph = returned to original position, v-t graph = stationary</a:t>
            </a:r>
          </a:p>
          <a:p>
            <a:endParaRPr lang="en-GB" sz="1200" b="1" dirty="0">
              <a:solidFill>
                <a:srgbClr val="7030A0"/>
              </a:solidFill>
              <a:latin typeface="Century Gothic" panose="020B0502020202020204" pitchFamily="34" charset="0"/>
            </a:endParaRPr>
          </a:p>
          <a:p>
            <a:endParaRPr lang="en-GB" sz="1200" dirty="0">
              <a:solidFill>
                <a:srgbClr val="7030A0"/>
              </a:solidFill>
              <a:latin typeface="Century Gothic" panose="020B0502020202020204" pitchFamily="34" charset="0"/>
            </a:endParaRPr>
          </a:p>
        </p:txBody>
      </p:sp>
      <p:sp>
        <p:nvSpPr>
          <p:cNvPr id="87" name="Google Shape;87;g7947b471f8_0_18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a:t>
            </a:fld>
            <a:endParaRPr/>
          </a:p>
        </p:txBody>
      </p:sp>
    </p:spTree>
    <p:extLst>
      <p:ext uri="{BB962C8B-B14F-4D97-AF65-F5344CB8AC3E}">
        <p14:creationId xmlns:p14="http://schemas.microsoft.com/office/powerpoint/2010/main" val="14124045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kern="1200" dirty="0">
                <a:solidFill>
                  <a:schemeClr val="tx1"/>
                </a:solidFill>
                <a:effectLst/>
                <a:latin typeface="+mn-lt"/>
                <a:ea typeface="+mn-ea"/>
                <a:cs typeface="+mn-cs"/>
              </a:rPr>
              <a:t>Purpose:</a:t>
            </a:r>
            <a:r>
              <a:rPr lang="en-GB" sz="1200" b="0" kern="1200" dirty="0">
                <a:solidFill>
                  <a:schemeClr val="tx1"/>
                </a:solidFill>
                <a:effectLst/>
                <a:latin typeface="+mn-lt"/>
                <a:ea typeface="+mn-ea"/>
                <a:cs typeface="+mn-cs"/>
              </a:rPr>
              <a:t>. </a:t>
            </a:r>
            <a:r>
              <a:rPr lang="en-GB" sz="1200" kern="1200" dirty="0">
                <a:solidFill>
                  <a:schemeClr val="tx1"/>
                </a:solidFill>
                <a:effectLst/>
                <a:latin typeface="+mn-lt"/>
                <a:ea typeface="+mn-ea"/>
                <a:cs typeface="+mn-cs"/>
              </a:rPr>
              <a:t>The purpose of this resource is to provide students with an overview at the beginning and end of each unit. It is designed to create a discussion about the unit prior to and at the end of the sequence of lessons. </a:t>
            </a:r>
          </a:p>
          <a:p>
            <a:endParaRPr lang="en-GB" sz="1200" b="1"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Teacher guidance:</a:t>
            </a:r>
          </a:p>
          <a:p>
            <a:r>
              <a:rPr lang="en-GB" sz="1200" kern="1200" dirty="0">
                <a:solidFill>
                  <a:schemeClr val="tx1"/>
                </a:solidFill>
                <a:effectLst/>
                <a:latin typeface="+mn-lt"/>
                <a:ea typeface="+mn-ea"/>
                <a:cs typeface="+mn-cs"/>
              </a:rPr>
              <a:t>Pupils should be directed to the P3.1 Link to Big Ideas worksheet (either in their booklet or printed). This may be back at the beginning of the sequence of lessons.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Teachers should use guided reading techniques to read aloud with the </a:t>
            </a:r>
            <a:r>
              <a:rPr lang="en-GB" sz="1200" b="0" kern="1200" dirty="0">
                <a:solidFill>
                  <a:schemeClr val="tx1"/>
                </a:solidFill>
                <a:effectLst/>
                <a:latin typeface="+mn-lt"/>
                <a:ea typeface="+mn-ea"/>
                <a:cs typeface="+mn-cs"/>
              </a:rPr>
              <a:t>pupils and then pupils should answer the reflection questions. This could be used to summarise what pupils have learnt. </a:t>
            </a:r>
          </a:p>
          <a:p>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Questions on the student sheet: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1. </a:t>
            </a:r>
            <a:r>
              <a:rPr lang="en-GB" sz="1200" kern="1200" dirty="0">
                <a:solidFill>
                  <a:schemeClr val="tx1"/>
                </a:solidFill>
                <a:effectLst/>
                <a:latin typeface="+mn-lt"/>
                <a:ea typeface="+mn-ea"/>
                <a:cs typeface="+mn-cs"/>
              </a:rPr>
              <a:t>Tick off any words in the ‘words I haven’t seen before’ column that you are now confident with. Circle any you still need more practice to use.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2. What have you most enjoyed about this unit?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3. What more would you like to learn about the different types of forces as part of the big idea: ‘forces predict motion’?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There are a range of ways to use this resource:</a:t>
            </a:r>
          </a:p>
          <a:p>
            <a:r>
              <a:rPr lang="en-GB" sz="1200" b="0" kern="1200" dirty="0">
                <a:solidFill>
                  <a:schemeClr val="tx1"/>
                </a:solidFill>
                <a:effectLst/>
                <a:latin typeface="+mn-lt"/>
                <a:ea typeface="+mn-ea"/>
                <a:cs typeface="+mn-cs"/>
              </a:rPr>
              <a:t>1. Display on a slide for students to read as a class. Direct students to complete the activities in their book. </a:t>
            </a:r>
          </a:p>
          <a:p>
            <a:pPr lvl="0"/>
            <a:r>
              <a:rPr lang="en-GB" sz="1200" b="0" kern="1200" dirty="0">
                <a:solidFill>
                  <a:schemeClr val="tx1"/>
                </a:solidFill>
                <a:effectLst/>
                <a:latin typeface="+mn-lt"/>
                <a:ea typeface="+mn-ea"/>
                <a:cs typeface="+mn-cs"/>
              </a:rPr>
              <a:t>2. Print off for students to stick into their book at the beginning of the unit along with their knowledge organiser. Complete as a guided reading task together. Direct students to complete the activities. </a:t>
            </a:r>
          </a:p>
          <a:p>
            <a:pPr lvl="0"/>
            <a:r>
              <a:rPr lang="en-GB" sz="1200" b="0" kern="1200" dirty="0">
                <a:solidFill>
                  <a:schemeClr val="tx1"/>
                </a:solidFill>
                <a:effectLst/>
                <a:latin typeface="+mn-lt"/>
                <a:ea typeface="+mn-ea"/>
                <a:cs typeface="+mn-cs"/>
              </a:rPr>
              <a:t>3. Have students complete as part of a booklet. </a:t>
            </a:r>
          </a:p>
          <a:p>
            <a:pPr lvl="0"/>
            <a:r>
              <a:rPr lang="en-GB" sz="1200" b="0" kern="1200" dirty="0">
                <a:solidFill>
                  <a:schemeClr val="tx1"/>
                </a:solidFill>
                <a:effectLst/>
                <a:latin typeface="+mn-lt"/>
                <a:ea typeface="+mn-ea"/>
                <a:cs typeface="+mn-cs"/>
              </a:rPr>
              <a:t>Set as a homework to reflect on the unit. </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 </a:t>
            </a:r>
            <a:r>
              <a:rPr lang="en-GB" sz="1200" i="1" kern="1200" dirty="0">
                <a:solidFill>
                  <a:schemeClr val="tx1"/>
                </a:solidFill>
                <a:effectLst/>
                <a:latin typeface="+mn-lt"/>
                <a:ea typeface="+mn-ea"/>
                <a:cs typeface="+mn-cs"/>
              </a:rPr>
              <a:t>If you have any feedback about how this resource could be used/improved, please contact the science mastery team: </a:t>
            </a:r>
            <a:r>
              <a:rPr lang="en-GB" sz="1200" i="1" u="sng" kern="1200" dirty="0">
                <a:solidFill>
                  <a:schemeClr val="tx1"/>
                </a:solidFill>
                <a:effectLst/>
                <a:latin typeface="+mn-lt"/>
                <a:ea typeface="+mn-ea"/>
                <a:cs typeface="+mn-cs"/>
                <a:hlinkClick r:id="rId3"/>
              </a:rPr>
              <a:t>sciencemastery@arkonline.org</a:t>
            </a: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GB" sz="1200" i="1" kern="1200" dirty="0">
                <a:solidFill>
                  <a:schemeClr val="tx1"/>
                </a:solidFill>
                <a:effectLst/>
                <a:latin typeface="+mn-lt"/>
                <a:ea typeface="+mn-ea"/>
                <a:cs typeface="+mn-cs"/>
              </a:rPr>
              <a:t> </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4</a:t>
            </a:fld>
            <a:endParaRPr lang="en-GB"/>
          </a:p>
        </p:txBody>
      </p:sp>
    </p:spTree>
    <p:extLst>
      <p:ext uri="{BB962C8B-B14F-4D97-AF65-F5344CB8AC3E}">
        <p14:creationId xmlns:p14="http://schemas.microsoft.com/office/powerpoint/2010/main" val="342681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a corrected quiz stuck in their books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5</a:t>
            </a:fld>
            <a:endParaRPr lang="en-GB"/>
          </a:p>
        </p:txBody>
      </p:sp>
    </p:spTree>
    <p:extLst>
      <p:ext uri="{BB962C8B-B14F-4D97-AF65-F5344CB8AC3E}">
        <p14:creationId xmlns:p14="http://schemas.microsoft.com/office/powerpoint/2010/main" val="7401021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improved their Section B answers.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6</a:t>
            </a:fld>
            <a:endParaRPr lang="en-GB"/>
          </a:p>
        </p:txBody>
      </p:sp>
    </p:spTree>
    <p:extLst>
      <p:ext uri="{BB962C8B-B14F-4D97-AF65-F5344CB8AC3E}">
        <p14:creationId xmlns:p14="http://schemas.microsoft.com/office/powerpoint/2010/main" val="34273007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improved their Section B answers.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a:t>
            </a:r>
            <a:r>
              <a:rPr lang="en-GB" b="0" baseline="0"/>
              <a:t>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7</a:t>
            </a:fld>
            <a:endParaRPr lang="en-GB"/>
          </a:p>
        </p:txBody>
      </p:sp>
    </p:spTree>
    <p:extLst>
      <p:ext uri="{BB962C8B-B14F-4D97-AF65-F5344CB8AC3E}">
        <p14:creationId xmlns:p14="http://schemas.microsoft.com/office/powerpoint/2010/main" val="12706810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for</a:t>
            </a:r>
            <a:r>
              <a:rPr lang="en-GB" b="0" baseline="0" dirty="0"/>
              <a:t> students to complete activities that improve their understanding of an aspect of the mastery quiz.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Guidance</a:t>
            </a:r>
            <a:r>
              <a:rPr lang="en-GB" b="0" baseline="0" dirty="0"/>
              <a:t>: These are not the only fix it tasks that might be appropriate but they are a starting point. </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10"/>
          </p:nvPr>
        </p:nvSpPr>
        <p:spPr/>
        <p:txBody>
          <a:bodyPr/>
          <a:lstStyle/>
          <a:p>
            <a:fld id="{4B7F327E-D879-4193-B0D7-BEE89950DB5C}" type="slidenum">
              <a:rPr lang="en-GB" smtClean="0"/>
              <a:t>8</a:t>
            </a:fld>
            <a:endParaRPr lang="en-GB"/>
          </a:p>
        </p:txBody>
      </p:sp>
    </p:spTree>
    <p:extLst>
      <p:ext uri="{BB962C8B-B14F-4D97-AF65-F5344CB8AC3E}">
        <p14:creationId xmlns:p14="http://schemas.microsoft.com/office/powerpoint/2010/main" val="3337941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Purpose: </a:t>
            </a:r>
            <a:r>
              <a:rPr lang="en-GB" dirty="0"/>
              <a:t>use as a consolidation activity so pupils are bringing together as much of the residual knowledge from the topic as possible and applying it. </a:t>
            </a:r>
          </a:p>
          <a:p>
            <a:endParaRPr lang="en-GB" baseline="0" dirty="0"/>
          </a:p>
          <a:p>
            <a:r>
              <a:rPr lang="en-GB" baseline="0" dirty="0"/>
              <a:t>Scaffold suggestions for pupils – working in groups, give sentence starters, questioning to determine variable, include various levels of model answer so pupils can choose the best option.</a:t>
            </a:r>
          </a:p>
          <a:p>
            <a:endParaRPr lang="en-GB" baseline="0" dirty="0"/>
          </a:p>
          <a:p>
            <a:r>
              <a:rPr lang="en-GB" baseline="0" dirty="0"/>
              <a:t>Award credit for:</a:t>
            </a:r>
          </a:p>
          <a:p>
            <a:r>
              <a:rPr lang="en-GB" baseline="0" dirty="0"/>
              <a:t>Independent variable – type of car</a:t>
            </a:r>
          </a:p>
          <a:p>
            <a:r>
              <a:rPr lang="en-GB" baseline="0" dirty="0"/>
              <a:t>Dependent variable – acceleration </a:t>
            </a:r>
          </a:p>
          <a:p>
            <a:r>
              <a:rPr lang="en-GB" baseline="0" dirty="0"/>
              <a:t>Control variables – time measured, initial velocity (rest), road surface (so friction is equal), weather surfaces (so drag is equal)</a:t>
            </a:r>
          </a:p>
          <a:p>
            <a:endParaRPr lang="en-GB" baseline="0" dirty="0"/>
          </a:p>
          <a:p>
            <a:r>
              <a:rPr lang="en-GB" baseline="0" dirty="0"/>
              <a:t>Method:</a:t>
            </a:r>
          </a:p>
          <a:p>
            <a:pPr marL="171450" indent="-171450">
              <a:buFont typeface="Arial" panose="020B0604020202020204" pitchFamily="34" charset="0"/>
              <a:buChar char="•"/>
            </a:pPr>
            <a:r>
              <a:rPr lang="en-GB" baseline="0" dirty="0"/>
              <a:t>Choose several different cars to compare</a:t>
            </a:r>
          </a:p>
          <a:p>
            <a:pPr marL="171450" indent="-171450">
              <a:buFont typeface="Arial" panose="020B0604020202020204" pitchFamily="34" charset="0"/>
              <a:buChar char="•"/>
            </a:pPr>
            <a:r>
              <a:rPr lang="en-GB" baseline="0" dirty="0"/>
              <a:t>Start the cars from rest</a:t>
            </a:r>
          </a:p>
          <a:p>
            <a:pPr marL="171450" indent="-171450">
              <a:buFont typeface="Arial" panose="020B0604020202020204" pitchFamily="34" charset="0"/>
              <a:buChar char="•"/>
            </a:pPr>
            <a:r>
              <a:rPr lang="en-GB" baseline="0" dirty="0"/>
              <a:t>Measure the speed of each car after 10 seconds (or any given time period)</a:t>
            </a:r>
          </a:p>
          <a:p>
            <a:pPr marL="171450" indent="-171450">
              <a:buFont typeface="Arial" panose="020B0604020202020204" pitchFamily="34" charset="0"/>
              <a:buChar char="•"/>
            </a:pPr>
            <a:r>
              <a:rPr lang="en-GB" baseline="0" dirty="0"/>
              <a:t>Use a = (v-u)/t equation to solve for acceleration</a:t>
            </a:r>
          </a:p>
          <a:p>
            <a:endParaRPr lang="en-GB" dirty="0"/>
          </a:p>
        </p:txBody>
      </p:sp>
      <p:sp>
        <p:nvSpPr>
          <p:cNvPr id="4" name="Slide Number Placeholder 3"/>
          <p:cNvSpPr>
            <a:spLocks noGrp="1"/>
          </p:cNvSpPr>
          <p:nvPr>
            <p:ph type="sldNum" sz="quarter" idx="10"/>
          </p:nvPr>
        </p:nvSpPr>
        <p:spPr/>
        <p:txBody>
          <a:bodyPr/>
          <a:lstStyle/>
          <a:p>
            <a:fld id="{4B7F327E-D879-4193-B0D7-BEE89950DB5C}" type="slidenum">
              <a:rPr lang="en-GB" smtClean="0"/>
              <a:t>9</a:t>
            </a:fld>
            <a:endParaRPr lang="en-GB"/>
          </a:p>
        </p:txBody>
      </p:sp>
    </p:spTree>
    <p:extLst>
      <p:ext uri="{BB962C8B-B14F-4D97-AF65-F5344CB8AC3E}">
        <p14:creationId xmlns:p14="http://schemas.microsoft.com/office/powerpoint/2010/main" val="3074446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4" name="Google Shape;20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Answers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b="1" baseline="0" dirty="0"/>
              <a:t>C</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b="1" baseline="0" dirty="0"/>
              <a:t>A</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b="1" baseline="0" dirty="0"/>
              <a:t>B</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GB" b="1" baseline="0" dirty="0"/>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endParaRPr lang="en-GB" b="1" baseline="0" dirty="0"/>
          </a:p>
        </p:txBody>
      </p:sp>
      <p:sp>
        <p:nvSpPr>
          <p:cNvPr id="205" name="Google Shape;205;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10</a:t>
            </a:fld>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ig ide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9BE82-FE3E-6D4C-86F8-DAB65FA4C88C}"/>
              </a:ext>
            </a:extLst>
          </p:cNvPr>
          <p:cNvSpPr>
            <a:spLocks noGrp="1"/>
          </p:cNvSpPr>
          <p:nvPr>
            <p:ph type="ctrTitle" hasCustomPrompt="1"/>
          </p:nvPr>
        </p:nvSpPr>
        <p:spPr>
          <a:xfrm>
            <a:off x="1476000" y="1440000"/>
            <a:ext cx="10080000" cy="503999"/>
          </a:xfrm>
        </p:spPr>
        <p:txBody>
          <a:bodyPr lIns="0" tIns="0" rIns="0" bIns="0" anchor="t" anchorCtr="0">
            <a:normAutofit/>
          </a:bodyPr>
          <a:lstStyle>
            <a:lvl1pPr algn="l">
              <a:defRPr sz="4000" b="1">
                <a:solidFill>
                  <a:schemeClr val="accent1"/>
                </a:solidFill>
              </a:defRPr>
            </a:lvl1pPr>
          </a:lstStyle>
          <a:p>
            <a:r>
              <a:rPr lang="en-GB" dirty="0"/>
              <a:t>Big idea this lesson fits into</a:t>
            </a:r>
            <a:endParaRPr lang="en-US" dirty="0"/>
          </a:p>
        </p:txBody>
      </p:sp>
      <p:sp>
        <p:nvSpPr>
          <p:cNvPr id="3" name="Subtitle 2">
            <a:extLst>
              <a:ext uri="{FF2B5EF4-FFF2-40B4-BE49-F238E27FC236}">
                <a16:creationId xmlns:a16="http://schemas.microsoft.com/office/drawing/2014/main" id="{AA05FD90-C70E-C946-837A-0D1D90467916}"/>
              </a:ext>
            </a:extLst>
          </p:cNvPr>
          <p:cNvSpPr>
            <a:spLocks noGrp="1"/>
          </p:cNvSpPr>
          <p:nvPr>
            <p:ph type="subTitle" idx="1" hasCustomPrompt="1"/>
          </p:nvPr>
        </p:nvSpPr>
        <p:spPr>
          <a:xfrm>
            <a:off x="1476000" y="2159999"/>
            <a:ext cx="10080000" cy="4050000"/>
          </a:xfrm>
        </p:spPr>
        <p:txBody>
          <a:bodyPr lIns="0" tIns="0" rIns="0" bIns="0">
            <a:normAutofit/>
          </a:bodyPr>
          <a:lstStyle>
            <a:lvl1pPr marL="0" indent="0" algn="l">
              <a:buNone/>
              <a:defRPr sz="2600">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Overview: here is the text explaining what the overview of the lesson will be and all the knowledge that the teacher will need to cover during the lessons.</a:t>
            </a:r>
          </a:p>
          <a:p>
            <a:r>
              <a:rPr lang="en-GB" dirty="0"/>
              <a:t>Residual knowledge: here is the text explaining all the residual knowledge that the pupils are expected to have after this lesson.</a:t>
            </a:r>
            <a:endParaRPr lang="en-US" dirty="0"/>
          </a:p>
        </p:txBody>
      </p:sp>
      <p:sp>
        <p:nvSpPr>
          <p:cNvPr id="4" name="Date Placeholder 3">
            <a:extLst>
              <a:ext uri="{FF2B5EF4-FFF2-40B4-BE49-F238E27FC236}">
                <a16:creationId xmlns:a16="http://schemas.microsoft.com/office/drawing/2014/main" id="{46573D33-6CA4-4F47-B89F-823C5BF19FD0}"/>
              </a:ext>
            </a:extLst>
          </p:cNvPr>
          <p:cNvSpPr>
            <a:spLocks noGrp="1"/>
          </p:cNvSpPr>
          <p:nvPr>
            <p:ph type="dt" sz="half" idx="2"/>
          </p:nvPr>
        </p:nvSpPr>
        <p:spPr>
          <a:xfrm>
            <a:off x="1476000" y="6480000"/>
            <a:ext cx="720000" cy="180000"/>
          </a:xfrm>
          <a:prstGeom prst="rect">
            <a:avLst/>
          </a:prstGeom>
        </p:spPr>
        <p:txBody>
          <a:bodyPr vert="horz" lIns="0" tIns="0" rIns="0" bIns="0" rtlCol="0" anchor="ctr"/>
          <a:lstStyle>
            <a:lvl1pPr algn="l">
              <a:defRPr sz="1200">
                <a:solidFill>
                  <a:schemeClr val="tx1">
                    <a:tint val="75000"/>
                  </a:schemeClr>
                </a:solidFill>
              </a:defRPr>
            </a:lvl1pPr>
          </a:lstStyle>
          <a:p>
            <a:endParaRPr lang="en-GB"/>
          </a:p>
        </p:txBody>
      </p:sp>
      <p:sp>
        <p:nvSpPr>
          <p:cNvPr id="5" name="Rectangle 4">
            <a:extLst>
              <a:ext uri="{FF2B5EF4-FFF2-40B4-BE49-F238E27FC236}">
                <a16:creationId xmlns:a16="http://schemas.microsoft.com/office/drawing/2014/main" id="{84321D6A-FAC0-724A-A85D-051F6D33CBF2}"/>
              </a:ext>
            </a:extLst>
          </p:cNvPr>
          <p:cNvSpPr/>
          <p:nvPr/>
        </p:nvSpPr>
        <p:spPr>
          <a:xfrm>
            <a:off x="0" y="0"/>
            <a:ext cx="6588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6593285-A50C-0F42-95E1-F257FEFA9012}"/>
              </a:ext>
            </a:extLst>
          </p:cNvPr>
          <p:cNvPicPr>
            <a:picLocks noChangeAspect="1"/>
          </p:cNvPicPr>
          <p:nvPr/>
        </p:nvPicPr>
        <p:blipFill>
          <a:blip r:embed="rId2"/>
          <a:stretch>
            <a:fillRect/>
          </a:stretch>
        </p:blipFill>
        <p:spPr>
          <a:xfrm>
            <a:off x="0" y="540000"/>
            <a:ext cx="2663282" cy="655783"/>
          </a:xfrm>
          <a:prstGeom prst="rect">
            <a:avLst/>
          </a:prstGeom>
        </p:spPr>
      </p:pic>
      <p:sp>
        <p:nvSpPr>
          <p:cNvPr id="7" name="Rectangle 6">
            <a:extLst>
              <a:ext uri="{FF2B5EF4-FFF2-40B4-BE49-F238E27FC236}">
                <a16:creationId xmlns:a16="http://schemas.microsoft.com/office/drawing/2014/main" id="{01F4F462-24B4-824B-B1F6-7F124479050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6077910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dirty="0"/>
              <a:t>Title</a:t>
            </a:r>
            <a:endParaRPr lang="en-US" dirty="0"/>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dirty="0">
                <a:solidFill>
                  <a:schemeClr val="accent2"/>
                </a:solidFill>
                <a:latin typeface="Arial" panose="020B0604020202020204" pitchFamily="34" charset="0"/>
                <a:cs typeface="Arial" panose="020B0604020202020204" pitchFamily="34" charset="0"/>
              </a:rPr>
              <a:t>Key point </a:t>
            </a:r>
          </a:p>
          <a:p>
            <a:pPr algn="ctr"/>
            <a:r>
              <a:rPr lang="en-US" sz="1400" b="1" dirty="0">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340454784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204730000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Exit ticket answer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Exit ticket answers</a:t>
            </a:r>
          </a:p>
        </p:txBody>
      </p:sp>
    </p:spTree>
    <p:extLst>
      <p:ext uri="{BB962C8B-B14F-4D97-AF65-F5344CB8AC3E}">
        <p14:creationId xmlns:p14="http://schemas.microsoft.com/office/powerpoint/2010/main" val="202686116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Stretch Activit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Stretch Activity</a:t>
            </a:r>
          </a:p>
        </p:txBody>
      </p:sp>
      <p:sp>
        <p:nvSpPr>
          <p:cNvPr id="5" name="Title 1">
            <a:extLst>
              <a:ext uri="{FF2B5EF4-FFF2-40B4-BE49-F238E27FC236}">
                <a16:creationId xmlns:a16="http://schemas.microsoft.com/office/drawing/2014/main" id="{42AA50B4-0962-F640-B79E-9117353C2788}"/>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dirty="0"/>
              <a:t>Title</a:t>
            </a:r>
            <a:endParaRPr lang="en-US" dirty="0"/>
          </a:p>
        </p:txBody>
      </p:sp>
    </p:spTree>
    <p:extLst>
      <p:ext uri="{BB962C8B-B14F-4D97-AF65-F5344CB8AC3E}">
        <p14:creationId xmlns:p14="http://schemas.microsoft.com/office/powerpoint/2010/main" val="21012897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dirty="0"/>
              <a:t>Can you spare a moment to share some feedback on this lesson?</a:t>
            </a:r>
            <a:br>
              <a:rPr lang="en-GB" dirty="0"/>
            </a:br>
            <a:br>
              <a:rPr lang="en-GB" dirty="0"/>
            </a:br>
            <a:r>
              <a:rPr lang="en-GB" dirty="0"/>
              <a:t>Please copy the table below and click the link to let us know what you thought. Thank you! </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259596004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Big ide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9BE82-FE3E-6D4C-86F8-DAB65FA4C88C}"/>
              </a:ext>
            </a:extLst>
          </p:cNvPr>
          <p:cNvSpPr>
            <a:spLocks noGrp="1"/>
          </p:cNvSpPr>
          <p:nvPr>
            <p:ph type="ctrTitle" hasCustomPrompt="1"/>
          </p:nvPr>
        </p:nvSpPr>
        <p:spPr>
          <a:xfrm>
            <a:off x="1476000" y="1440000"/>
            <a:ext cx="10080000" cy="503999"/>
          </a:xfrm>
        </p:spPr>
        <p:txBody>
          <a:bodyPr lIns="0" tIns="0" rIns="0" bIns="0" anchor="t" anchorCtr="0">
            <a:normAutofit/>
          </a:bodyPr>
          <a:lstStyle>
            <a:lvl1pPr algn="l">
              <a:defRPr sz="4000" b="1">
                <a:solidFill>
                  <a:schemeClr val="accent1"/>
                </a:solidFill>
              </a:defRPr>
            </a:lvl1pPr>
          </a:lstStyle>
          <a:p>
            <a:r>
              <a:rPr lang="en-GB" dirty="0"/>
              <a:t>Big idea this lesson fits into</a:t>
            </a:r>
            <a:endParaRPr lang="en-US" dirty="0"/>
          </a:p>
        </p:txBody>
      </p:sp>
      <p:sp>
        <p:nvSpPr>
          <p:cNvPr id="3" name="Subtitle 2">
            <a:extLst>
              <a:ext uri="{FF2B5EF4-FFF2-40B4-BE49-F238E27FC236}">
                <a16:creationId xmlns:a16="http://schemas.microsoft.com/office/drawing/2014/main" id="{AA05FD90-C70E-C946-837A-0D1D90467916}"/>
              </a:ext>
            </a:extLst>
          </p:cNvPr>
          <p:cNvSpPr>
            <a:spLocks noGrp="1"/>
          </p:cNvSpPr>
          <p:nvPr>
            <p:ph type="subTitle" idx="1" hasCustomPrompt="1"/>
          </p:nvPr>
        </p:nvSpPr>
        <p:spPr>
          <a:xfrm>
            <a:off x="1476000" y="2159999"/>
            <a:ext cx="10080000" cy="4050000"/>
          </a:xfrm>
        </p:spPr>
        <p:txBody>
          <a:bodyPr lIns="0" tIns="0" rIns="0" bIns="0">
            <a:normAutofit/>
          </a:bodyPr>
          <a:lstStyle>
            <a:lvl1pPr marL="0" indent="0" algn="l">
              <a:buNone/>
              <a:defRPr sz="2600">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Overview: here is the text explaining what the overview of the lesson will be and all the knowledge that the teacher will need to cover during the lessons.</a:t>
            </a:r>
          </a:p>
          <a:p>
            <a:r>
              <a:rPr lang="en-GB" dirty="0"/>
              <a:t>Residual knowledge: here is the text explaining all the residual knowledge that the pupils are expected to have after this lesson.</a:t>
            </a:r>
            <a:endParaRPr lang="en-US" dirty="0"/>
          </a:p>
        </p:txBody>
      </p:sp>
      <p:sp>
        <p:nvSpPr>
          <p:cNvPr id="4" name="Date Placeholder 3">
            <a:extLst>
              <a:ext uri="{FF2B5EF4-FFF2-40B4-BE49-F238E27FC236}">
                <a16:creationId xmlns:a16="http://schemas.microsoft.com/office/drawing/2014/main" id="{46573D33-6CA4-4F47-B89F-823C5BF19FD0}"/>
              </a:ext>
            </a:extLst>
          </p:cNvPr>
          <p:cNvSpPr>
            <a:spLocks noGrp="1"/>
          </p:cNvSpPr>
          <p:nvPr>
            <p:ph type="dt" sz="half" idx="2"/>
          </p:nvPr>
        </p:nvSpPr>
        <p:spPr>
          <a:xfrm>
            <a:off x="1476000" y="6480000"/>
            <a:ext cx="720000" cy="180000"/>
          </a:xfrm>
          <a:prstGeom prst="rect">
            <a:avLst/>
          </a:prstGeom>
        </p:spPr>
        <p:txBody>
          <a:bodyPr vert="horz" lIns="0" tIns="0" rIns="0" bIns="0" rtlCol="0" anchor="ctr"/>
          <a:lstStyle>
            <a:lvl1pPr algn="l">
              <a:defRPr sz="1200">
                <a:solidFill>
                  <a:schemeClr val="tx1">
                    <a:tint val="75000"/>
                  </a:schemeClr>
                </a:solidFill>
              </a:defRPr>
            </a:lvl1pPr>
          </a:lstStyle>
          <a:p>
            <a:endParaRPr lang="en-GB"/>
          </a:p>
        </p:txBody>
      </p:sp>
      <p:sp>
        <p:nvSpPr>
          <p:cNvPr id="5" name="Rectangle 4">
            <a:extLst>
              <a:ext uri="{FF2B5EF4-FFF2-40B4-BE49-F238E27FC236}">
                <a16:creationId xmlns:a16="http://schemas.microsoft.com/office/drawing/2014/main" id="{84321D6A-FAC0-724A-A85D-051F6D33CBF2}"/>
              </a:ext>
            </a:extLst>
          </p:cNvPr>
          <p:cNvSpPr/>
          <p:nvPr/>
        </p:nvSpPr>
        <p:spPr>
          <a:xfrm>
            <a:off x="0" y="0"/>
            <a:ext cx="6588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6593285-A50C-0F42-95E1-F257FEFA9012}"/>
              </a:ext>
            </a:extLst>
          </p:cNvPr>
          <p:cNvPicPr>
            <a:picLocks noChangeAspect="1"/>
          </p:cNvPicPr>
          <p:nvPr/>
        </p:nvPicPr>
        <p:blipFill>
          <a:blip r:embed="rId2"/>
          <a:stretch>
            <a:fillRect/>
          </a:stretch>
        </p:blipFill>
        <p:spPr>
          <a:xfrm>
            <a:off x="0" y="540000"/>
            <a:ext cx="2663282" cy="655783"/>
          </a:xfrm>
          <a:prstGeom prst="rect">
            <a:avLst/>
          </a:prstGeom>
        </p:spPr>
      </p:pic>
      <p:sp>
        <p:nvSpPr>
          <p:cNvPr id="7" name="Rectangle 6">
            <a:extLst>
              <a:ext uri="{FF2B5EF4-FFF2-40B4-BE49-F238E27FC236}">
                <a16:creationId xmlns:a16="http://schemas.microsoft.com/office/drawing/2014/main" id="{01F4F462-24B4-824B-B1F6-7F124479050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1477343"/>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40000" y="4500000"/>
            <a:ext cx="8810734" cy="503999"/>
          </a:xfrm>
        </p:spPr>
        <p:txBody>
          <a:bodyPr lIns="0" tIns="0" rIns="0" bIns="0" anchor="t" anchorCtr="0">
            <a:normAutofit/>
          </a:bodyPr>
          <a:lstStyle>
            <a:lvl1pPr>
              <a:defRPr sz="4000" b="1">
                <a:solidFill>
                  <a:schemeClr val="bg1"/>
                </a:solidFill>
              </a:defRPr>
            </a:lvl1pPr>
          </a:lstStyle>
          <a:p>
            <a:r>
              <a:rPr lang="en-GB" dirty="0"/>
              <a:t>This is the Unit Title</a:t>
            </a:r>
            <a:endParaRPr lang="en-US" dirty="0"/>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40000" y="5166000"/>
            <a:ext cx="10080000" cy="430800"/>
          </a:xfrm>
        </p:spPr>
        <p:txBody>
          <a:bodyPr lIns="0" tIns="0" rIns="0" bIns="0" anchor="b" anchorCtr="0">
            <a:normAutofit/>
          </a:bodyPr>
          <a:lstStyle>
            <a:lvl1pPr marL="0" indent="0">
              <a:buFontTx/>
              <a:buNone/>
              <a:defRPr sz="2600" b="0" i="0">
                <a:solidFill>
                  <a:schemeClr val="bg1"/>
                </a:solidFill>
                <a:latin typeface="Arial" panose="020B0604020202020204" pitchFamily="34" charset="0"/>
                <a:cs typeface="Arial" panose="020B0604020202020204" pitchFamily="34" charset="0"/>
              </a:defRPr>
            </a:lvl1pPr>
          </a:lstStyle>
          <a:p>
            <a:r>
              <a:rPr lang="en-GB" dirty="0"/>
              <a:t>This is the week title</a:t>
            </a:r>
            <a:endParaRPr lang="en-US" dirty="0"/>
          </a:p>
        </p:txBody>
      </p:sp>
      <p:pic>
        <p:nvPicPr>
          <p:cNvPr id="9" name="Picture 8" descr="A close up of a car&#10;&#10;Description automatically generated">
            <a:extLst>
              <a:ext uri="{FF2B5EF4-FFF2-40B4-BE49-F238E27FC236}">
                <a16:creationId xmlns:a16="http://schemas.microsoft.com/office/drawing/2014/main" id="{99579A4E-9BD5-8C4D-B538-A8AECC68E0BB}"/>
              </a:ext>
            </a:extLst>
          </p:cNvPr>
          <p:cNvPicPr>
            <a:picLocks noChangeAspect="1"/>
          </p:cNvPicPr>
          <p:nvPr userDrawn="1"/>
        </p:nvPicPr>
        <p:blipFill>
          <a:blip r:embed="rId2"/>
          <a:stretch>
            <a:fillRect/>
          </a:stretch>
        </p:blipFill>
        <p:spPr>
          <a:xfrm>
            <a:off x="0" y="-1"/>
            <a:ext cx="12192000" cy="6881091"/>
          </a:xfrm>
          <a:prstGeom prst="rect">
            <a:avLst/>
          </a:prstGeom>
        </p:spPr>
      </p:pic>
    </p:spTree>
    <p:extLst>
      <p:ext uri="{BB962C8B-B14F-4D97-AF65-F5344CB8AC3E}">
        <p14:creationId xmlns:p14="http://schemas.microsoft.com/office/powerpoint/2010/main" val="116773465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dirty="0"/>
              <a:t>Title</a:t>
            </a:r>
            <a:endParaRPr lang="en-US" dirty="0"/>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Starter</a:t>
            </a:r>
          </a:p>
        </p:txBody>
      </p:sp>
    </p:spTree>
    <p:extLst>
      <p:ext uri="{BB962C8B-B14F-4D97-AF65-F5344CB8AC3E}">
        <p14:creationId xmlns:p14="http://schemas.microsoft.com/office/powerpoint/2010/main" val="4083923197"/>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Fix-it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3747051791"/>
      </p:ext>
    </p:extLst>
  </p:cSld>
  <p:clrMapOvr>
    <a:masterClrMapping/>
  </p:clrMapOvr>
  <p:hf sldNum="0" hdr="0" ftr="0" dt="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Fix-it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F626A7-88A1-9249-B113-12C23F32020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5F094-CF34-B543-A8DC-2B694F3C84B6}"/>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3073D299-0BE2-1248-900B-2CA3C4081C0E}"/>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1744916405"/>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40000" y="4500000"/>
            <a:ext cx="8810734" cy="503999"/>
          </a:xfrm>
        </p:spPr>
        <p:txBody>
          <a:bodyPr lIns="0" tIns="0" rIns="0" bIns="0" anchor="t" anchorCtr="0">
            <a:normAutofit/>
          </a:bodyPr>
          <a:lstStyle>
            <a:lvl1pPr>
              <a:defRPr sz="4000" b="1">
                <a:solidFill>
                  <a:schemeClr val="bg1"/>
                </a:solidFill>
              </a:defRPr>
            </a:lvl1pPr>
          </a:lstStyle>
          <a:p>
            <a:r>
              <a:rPr lang="en-GB" dirty="0"/>
              <a:t>This is the Unit Title</a:t>
            </a:r>
            <a:endParaRPr lang="en-US" dirty="0"/>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40000" y="5166000"/>
            <a:ext cx="10080000" cy="430800"/>
          </a:xfrm>
        </p:spPr>
        <p:txBody>
          <a:bodyPr lIns="0" tIns="0" rIns="0" bIns="0" anchor="b" anchorCtr="0">
            <a:normAutofit/>
          </a:bodyPr>
          <a:lstStyle>
            <a:lvl1pPr marL="0" indent="0">
              <a:buFontTx/>
              <a:buNone/>
              <a:defRPr sz="2600" b="0" i="0">
                <a:solidFill>
                  <a:schemeClr val="bg1"/>
                </a:solidFill>
                <a:latin typeface="Arial" panose="020B0604020202020204" pitchFamily="34" charset="0"/>
                <a:cs typeface="Arial" panose="020B0604020202020204" pitchFamily="34" charset="0"/>
              </a:defRPr>
            </a:lvl1pPr>
          </a:lstStyle>
          <a:p>
            <a:r>
              <a:rPr lang="en-GB" dirty="0"/>
              <a:t>This is the week title</a:t>
            </a:r>
            <a:endParaRPr lang="en-US" dirty="0"/>
          </a:p>
        </p:txBody>
      </p:sp>
      <p:pic>
        <p:nvPicPr>
          <p:cNvPr id="9" name="Picture 8" descr="A close up of a car&#10;&#10;Description automatically generated">
            <a:extLst>
              <a:ext uri="{FF2B5EF4-FFF2-40B4-BE49-F238E27FC236}">
                <a16:creationId xmlns:a16="http://schemas.microsoft.com/office/drawing/2014/main" id="{99579A4E-9BD5-8C4D-B538-A8AECC68E0BB}"/>
              </a:ext>
            </a:extLst>
          </p:cNvPr>
          <p:cNvPicPr>
            <a:picLocks noChangeAspect="1"/>
          </p:cNvPicPr>
          <p:nvPr userDrawn="1"/>
        </p:nvPicPr>
        <p:blipFill>
          <a:blip r:embed="rId2"/>
          <a:stretch>
            <a:fillRect/>
          </a:stretch>
        </p:blipFill>
        <p:spPr>
          <a:xfrm>
            <a:off x="0" y="-1"/>
            <a:ext cx="12192000" cy="6881091"/>
          </a:xfrm>
          <a:prstGeom prst="rect">
            <a:avLst/>
          </a:prstGeom>
        </p:spPr>
      </p:pic>
    </p:spTree>
    <p:extLst>
      <p:ext uri="{BB962C8B-B14F-4D97-AF65-F5344CB8AC3E}">
        <p14:creationId xmlns:p14="http://schemas.microsoft.com/office/powerpoint/2010/main" val="285946019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1630213492"/>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Tree>
    <p:extLst>
      <p:ext uri="{BB962C8B-B14F-4D97-AF65-F5344CB8AC3E}">
        <p14:creationId xmlns:p14="http://schemas.microsoft.com/office/powerpoint/2010/main" val="3108949727"/>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3796597782"/>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dirty="0"/>
              <a:t>Title</a:t>
            </a:r>
            <a:endParaRPr lang="en-US" dirty="0"/>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dirty="0">
                <a:solidFill>
                  <a:schemeClr val="accent2"/>
                </a:solidFill>
                <a:latin typeface="Arial" panose="020B0604020202020204" pitchFamily="34" charset="0"/>
                <a:cs typeface="Arial" panose="020B0604020202020204" pitchFamily="34" charset="0"/>
              </a:rPr>
              <a:t>Key point </a:t>
            </a:r>
          </a:p>
          <a:p>
            <a:pPr algn="ctr"/>
            <a:r>
              <a:rPr lang="en-US" sz="1400" b="1" dirty="0">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384831426"/>
      </p:ext>
    </p:extLst>
  </p:cSld>
  <p:clrMapOvr>
    <a:masterClrMapping/>
  </p:clrMapOvr>
  <p:hf sldNum="0" hdr="0" ft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4285161936"/>
      </p:ext>
    </p:extLst>
  </p:cSld>
  <p:clrMapOvr>
    <a:masterClrMapping/>
  </p:clrMapOvr>
  <p:hf sldNum="0" hdr="0" ft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Exit ticket answer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Exit ticket answers</a:t>
            </a:r>
          </a:p>
        </p:txBody>
      </p:sp>
    </p:spTree>
    <p:extLst>
      <p:ext uri="{BB962C8B-B14F-4D97-AF65-F5344CB8AC3E}">
        <p14:creationId xmlns:p14="http://schemas.microsoft.com/office/powerpoint/2010/main" val="930585041"/>
      </p:ext>
    </p:extLst>
  </p:cSld>
  <p:clrMapOvr>
    <a:masterClrMapping/>
  </p:clrMapOvr>
  <p:hf sldNum="0" hdr="0" ftr="0" dt="0"/>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367893890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dirty="0"/>
              <a:t>Can you spare a moment to share some feedback on this lesson?</a:t>
            </a:r>
            <a:br>
              <a:rPr lang="en-GB" dirty="0"/>
            </a:br>
            <a:br>
              <a:rPr lang="en-GB" dirty="0"/>
            </a:br>
            <a:r>
              <a:rPr lang="en-GB" dirty="0"/>
              <a:t>Please copy the table below and click the link to let us know what you thought. Thank you! </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409413383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2731151923"/>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259801021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Lesson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p:extLst>
              <p:ext uri="{D42A27DB-BD31-4B8C-83A1-F6EECF244321}">
                <p14:modId xmlns:p14="http://schemas.microsoft.com/office/powerpoint/2010/main" val="176229736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p:nvPicPr>
        <p:blipFill>
          <a:blip r:embed="rId2"/>
          <a:stretch>
            <a:fillRect/>
          </a:stretch>
        </p:blipFill>
        <p:spPr>
          <a:xfrm>
            <a:off x="509478" y="3354441"/>
            <a:ext cx="1133585" cy="622488"/>
          </a:xfrm>
          <a:prstGeom prst="rect">
            <a:avLst/>
          </a:prstGeom>
        </p:spPr>
      </p:pic>
      <p:sp>
        <p:nvSpPr>
          <p:cNvPr id="9" name="Oval 8">
            <a:extLst>
              <a:ext uri="{FF2B5EF4-FFF2-40B4-BE49-F238E27FC236}">
                <a16:creationId xmlns:a16="http://schemas.microsoft.com/office/drawing/2014/main" id="{C8A6CE81-12A7-FE4C-B323-7A36267B6AEC}"/>
              </a:ext>
            </a:extLst>
          </p:cNvPr>
          <p:cNvSpPr/>
          <p:nvPr/>
        </p:nvSpPr>
        <p:spPr>
          <a:xfrm>
            <a:off x="10022423" y="5018153"/>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D6E59442-04BE-A9E0-BA22-E17DB064D32E}"/>
              </a:ext>
            </a:extLst>
          </p:cNvPr>
          <p:cNvPicPr>
            <a:picLocks noChangeAspect="1"/>
          </p:cNvPicPr>
          <p:nvPr userDrawn="1"/>
        </p:nvPicPr>
        <p:blipFill rotWithShape="1">
          <a:blip r:embed="rId3"/>
          <a:srcRect r="73528" b="94557"/>
          <a:stretch/>
        </p:blipFill>
        <p:spPr>
          <a:xfrm>
            <a:off x="-183266" y="150470"/>
            <a:ext cx="3227408" cy="353219"/>
          </a:xfrm>
          <a:prstGeom prst="rect">
            <a:avLst/>
          </a:prstGeom>
        </p:spPr>
      </p:pic>
    </p:spTree>
    <p:extLst>
      <p:ext uri="{BB962C8B-B14F-4D97-AF65-F5344CB8AC3E}">
        <p14:creationId xmlns:p14="http://schemas.microsoft.com/office/powerpoint/2010/main" val="2399105527"/>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itle" preserve="1">
  <p:cSld name="Big ide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9BE82-FE3E-6D4C-86F8-DAB65FA4C88C}"/>
              </a:ext>
            </a:extLst>
          </p:cNvPr>
          <p:cNvSpPr>
            <a:spLocks noGrp="1"/>
          </p:cNvSpPr>
          <p:nvPr>
            <p:ph type="ctrTitle" hasCustomPrompt="1"/>
          </p:nvPr>
        </p:nvSpPr>
        <p:spPr>
          <a:xfrm>
            <a:off x="1476000" y="1440000"/>
            <a:ext cx="10080000" cy="503999"/>
          </a:xfrm>
        </p:spPr>
        <p:txBody>
          <a:bodyPr lIns="0" tIns="0" rIns="0" bIns="0" anchor="t" anchorCtr="0">
            <a:normAutofit/>
          </a:bodyPr>
          <a:lstStyle>
            <a:lvl1pPr algn="l">
              <a:defRPr sz="4000" b="1">
                <a:solidFill>
                  <a:schemeClr val="accent1"/>
                </a:solidFill>
              </a:defRPr>
            </a:lvl1pPr>
          </a:lstStyle>
          <a:p>
            <a:r>
              <a:rPr lang="en-GB"/>
              <a:t>Big idea this lesson fits into</a:t>
            </a:r>
            <a:endParaRPr lang="en-US"/>
          </a:p>
        </p:txBody>
      </p:sp>
      <p:sp>
        <p:nvSpPr>
          <p:cNvPr id="3" name="Subtitle 2">
            <a:extLst>
              <a:ext uri="{FF2B5EF4-FFF2-40B4-BE49-F238E27FC236}">
                <a16:creationId xmlns:a16="http://schemas.microsoft.com/office/drawing/2014/main" id="{AA05FD90-C70E-C946-837A-0D1D90467916}"/>
              </a:ext>
            </a:extLst>
          </p:cNvPr>
          <p:cNvSpPr>
            <a:spLocks noGrp="1"/>
          </p:cNvSpPr>
          <p:nvPr>
            <p:ph type="subTitle" idx="1" hasCustomPrompt="1"/>
          </p:nvPr>
        </p:nvSpPr>
        <p:spPr>
          <a:xfrm>
            <a:off x="1476000" y="2159999"/>
            <a:ext cx="10080000" cy="4050000"/>
          </a:xfrm>
        </p:spPr>
        <p:txBody>
          <a:bodyPr lIns="0" tIns="0" rIns="0" bIns="0">
            <a:normAutofit/>
          </a:bodyPr>
          <a:lstStyle>
            <a:lvl1pPr marL="0" indent="0" algn="l">
              <a:buNone/>
              <a:defRPr sz="2600">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Overview: here is the text explaining what the overview of the lesson will be and all the knowledge that the teacher will need to cover during the lessons.</a:t>
            </a:r>
          </a:p>
          <a:p>
            <a:r>
              <a:rPr lang="en-GB"/>
              <a:t>Residual knowledge: here is the text explaining all the residual knowledge that the pupils are expected to have after this lesson.</a:t>
            </a:r>
            <a:endParaRPr lang="en-US"/>
          </a:p>
        </p:txBody>
      </p:sp>
      <p:sp>
        <p:nvSpPr>
          <p:cNvPr id="4" name="Date Placeholder 3">
            <a:extLst>
              <a:ext uri="{FF2B5EF4-FFF2-40B4-BE49-F238E27FC236}">
                <a16:creationId xmlns:a16="http://schemas.microsoft.com/office/drawing/2014/main" id="{46573D33-6CA4-4F47-B89F-823C5BF19FD0}"/>
              </a:ext>
            </a:extLst>
          </p:cNvPr>
          <p:cNvSpPr>
            <a:spLocks noGrp="1"/>
          </p:cNvSpPr>
          <p:nvPr>
            <p:ph type="dt" sz="half" idx="2"/>
          </p:nvPr>
        </p:nvSpPr>
        <p:spPr>
          <a:xfrm>
            <a:off x="1476000" y="6480000"/>
            <a:ext cx="720000" cy="180000"/>
          </a:xfrm>
          <a:prstGeom prst="rect">
            <a:avLst/>
          </a:prstGeom>
        </p:spPr>
        <p:txBody>
          <a:bodyPr vert="horz" lIns="0" tIns="0" rIns="0" bIns="0" rtlCol="0" anchor="ctr"/>
          <a:lstStyle>
            <a:lvl1pPr algn="l">
              <a:defRPr sz="1200">
                <a:solidFill>
                  <a:schemeClr val="tx1">
                    <a:tint val="75000"/>
                  </a:schemeClr>
                </a:solidFill>
              </a:defRPr>
            </a:lvl1pPr>
          </a:lstStyle>
          <a:p>
            <a:fld id="{3623382A-39E4-EE4B-8C86-7526F23024C6}" type="datetimeFigureOut">
              <a:rPr lang="en-US" smtClean="0"/>
              <a:t>11/7/24</a:t>
            </a:fld>
            <a:endParaRPr lang="en-US"/>
          </a:p>
        </p:txBody>
      </p:sp>
      <p:sp>
        <p:nvSpPr>
          <p:cNvPr id="5" name="Rectangle 4">
            <a:extLst>
              <a:ext uri="{FF2B5EF4-FFF2-40B4-BE49-F238E27FC236}">
                <a16:creationId xmlns:a16="http://schemas.microsoft.com/office/drawing/2014/main" id="{84321D6A-FAC0-724A-A85D-051F6D33CBF2}"/>
              </a:ext>
            </a:extLst>
          </p:cNvPr>
          <p:cNvSpPr/>
          <p:nvPr/>
        </p:nvSpPr>
        <p:spPr>
          <a:xfrm>
            <a:off x="0" y="0"/>
            <a:ext cx="6588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6593285-A50C-0F42-95E1-F257FEFA9012}"/>
              </a:ext>
            </a:extLst>
          </p:cNvPr>
          <p:cNvPicPr>
            <a:picLocks noChangeAspect="1"/>
          </p:cNvPicPr>
          <p:nvPr/>
        </p:nvPicPr>
        <p:blipFill>
          <a:blip r:embed="rId2"/>
          <a:stretch>
            <a:fillRect/>
          </a:stretch>
        </p:blipFill>
        <p:spPr>
          <a:xfrm>
            <a:off x="0" y="540000"/>
            <a:ext cx="2663282" cy="655783"/>
          </a:xfrm>
          <a:prstGeom prst="rect">
            <a:avLst/>
          </a:prstGeom>
        </p:spPr>
      </p:pic>
      <p:sp>
        <p:nvSpPr>
          <p:cNvPr id="7" name="Rectangle 6">
            <a:extLst>
              <a:ext uri="{FF2B5EF4-FFF2-40B4-BE49-F238E27FC236}">
                <a16:creationId xmlns:a16="http://schemas.microsoft.com/office/drawing/2014/main" id="{01F4F462-24B4-824B-B1F6-7F124479050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191148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40000" y="2057742"/>
            <a:ext cx="8810734" cy="503999"/>
          </a:xfrm>
        </p:spPr>
        <p:txBody>
          <a:bodyPr lIns="0" tIns="0" rIns="0" bIns="0" anchor="t" anchorCtr="0">
            <a:normAutofit/>
          </a:bodyPr>
          <a:lstStyle>
            <a:lvl1pPr>
              <a:defRPr sz="4000" b="1">
                <a:solidFill>
                  <a:schemeClr val="bg1"/>
                </a:solidFill>
              </a:defRPr>
            </a:lvl1pPr>
          </a:lstStyle>
          <a:p>
            <a:r>
              <a:rPr lang="en-GB"/>
              <a:t>This is the Unit Title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40000" y="2723742"/>
            <a:ext cx="10080000" cy="430800"/>
          </a:xfrm>
        </p:spPr>
        <p:txBody>
          <a:bodyPr lIns="0" tIns="0" rIns="0" bIns="0" anchor="b" anchorCtr="0">
            <a:normAutofit/>
          </a:bodyPr>
          <a:lstStyle>
            <a:lvl1pPr marL="0" indent="0">
              <a:buFontTx/>
              <a:buNone/>
              <a:defRPr sz="2600" b="0" i="0">
                <a:solidFill>
                  <a:schemeClr val="bg1"/>
                </a:solidFill>
                <a:latin typeface="Arial" panose="020B0604020202020204" pitchFamily="34" charset="0"/>
                <a:cs typeface="Arial" panose="020B0604020202020204" pitchFamily="34" charset="0"/>
              </a:defRPr>
            </a:lvl1pPr>
          </a:lstStyle>
          <a:p>
            <a:r>
              <a:rPr lang="en-GB"/>
              <a:t>This is the week title</a:t>
            </a:r>
            <a:endParaRPr lang="en-US"/>
          </a:p>
        </p:txBody>
      </p:sp>
      <p:pic>
        <p:nvPicPr>
          <p:cNvPr id="5" name="Picture 4">
            <a:extLst>
              <a:ext uri="{FF2B5EF4-FFF2-40B4-BE49-F238E27FC236}">
                <a16:creationId xmlns:a16="http://schemas.microsoft.com/office/drawing/2014/main" id="{F74BC861-7849-0E49-A014-09F807F86CFF}"/>
              </a:ext>
            </a:extLst>
          </p:cNvPr>
          <p:cNvPicPr>
            <a:picLocks noChangeAspect="1"/>
          </p:cNvPicPr>
          <p:nvPr/>
        </p:nvPicPr>
        <p:blipFill rotWithShape="1">
          <a:blip r:embed="rId2"/>
          <a:srcRect t="31958"/>
          <a:stretch/>
        </p:blipFill>
        <p:spPr>
          <a:xfrm>
            <a:off x="0" y="0"/>
            <a:ext cx="12192000" cy="4415742"/>
          </a:xfrm>
          <a:prstGeom prst="rect">
            <a:avLst/>
          </a:prstGeom>
        </p:spPr>
      </p:pic>
      <p:sp>
        <p:nvSpPr>
          <p:cNvPr id="4" name="Rectangle 3">
            <a:extLst>
              <a:ext uri="{FF2B5EF4-FFF2-40B4-BE49-F238E27FC236}">
                <a16:creationId xmlns:a16="http://schemas.microsoft.com/office/drawing/2014/main" id="{ED6E4E6F-2278-4D48-9ED7-38DEB3154EE3}"/>
              </a:ext>
            </a:extLst>
          </p:cNvPr>
          <p:cNvSpPr/>
          <p:nvPr/>
        </p:nvSpPr>
        <p:spPr>
          <a:xfrm>
            <a:off x="1709928" y="734801"/>
            <a:ext cx="10482072" cy="3125165"/>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4AF17751-91F7-0845-9437-FA43D6A7B2E2}"/>
              </a:ext>
            </a:extLst>
          </p:cNvPr>
          <p:cNvSpPr/>
          <p:nvPr/>
        </p:nvSpPr>
        <p:spPr>
          <a:xfrm>
            <a:off x="370391" y="1088020"/>
            <a:ext cx="8980343" cy="2959422"/>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7F6279D9-FBB9-E548-A943-95DD1747105A}"/>
              </a:ext>
            </a:extLst>
          </p:cNvPr>
          <p:cNvSpPr/>
          <p:nvPr/>
        </p:nvSpPr>
        <p:spPr>
          <a:xfrm>
            <a:off x="370390" y="2654291"/>
            <a:ext cx="8980343" cy="621344"/>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C145D0C-AB42-A641-9A78-F2A7729CD90A}"/>
              </a:ext>
            </a:extLst>
          </p:cNvPr>
          <p:cNvSpPr/>
          <p:nvPr/>
        </p:nvSpPr>
        <p:spPr>
          <a:xfrm>
            <a:off x="4826643" y="-1"/>
            <a:ext cx="7072132" cy="71763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spTree>
    <p:extLst>
      <p:ext uri="{BB962C8B-B14F-4D97-AF65-F5344CB8AC3E}">
        <p14:creationId xmlns:p14="http://schemas.microsoft.com/office/powerpoint/2010/main" val="649227617"/>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tarter">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3A954E2-D909-694A-8080-E91F3689FD9B}"/>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655524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Fix-it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20182236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Fix-it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F626A7-88A1-9249-B113-12C23F32020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5F094-CF34-B543-A8DC-2B694F3C84B6}"/>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3073D299-0BE2-1248-900B-2CA3C4081C0E}"/>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274454614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283859638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325937469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349631438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195936254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545954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dirty="0"/>
              <a:t>Title</a:t>
            </a:r>
            <a:endParaRPr lang="en-US" dirty="0"/>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Do Now</a:t>
            </a:r>
          </a:p>
        </p:txBody>
      </p:sp>
    </p:spTree>
    <p:extLst>
      <p:ext uri="{BB962C8B-B14F-4D97-AF65-F5344CB8AC3E}">
        <p14:creationId xmlns:p14="http://schemas.microsoft.com/office/powerpoint/2010/main" val="112777793"/>
      </p:ext>
    </p:extLst>
  </p:cSld>
  <p:clrMapOvr>
    <a:masterClrMapping/>
  </p:clrMapOvr>
  <p:hf sldNum="0" hdr="0" ftr="0" dt="0"/>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Exit ticket answer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 answers</a:t>
            </a:r>
          </a:p>
        </p:txBody>
      </p:sp>
    </p:spTree>
    <p:extLst>
      <p:ext uri="{BB962C8B-B14F-4D97-AF65-F5344CB8AC3E}">
        <p14:creationId xmlns:p14="http://schemas.microsoft.com/office/powerpoint/2010/main" val="1025511539"/>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lank" type="blank" preserve="1">
  <p:cSld name="Blank">
    <p:spTree>
      <p:nvGrpSpPr>
        <p:cNvPr id="1" name="Shape 21"/>
        <p:cNvGrpSpPr/>
        <p:nvPr/>
      </p:nvGrpSpPr>
      <p:grpSpPr>
        <a:xfrm>
          <a:off x="0" y="0"/>
          <a:ext cx="0" cy="0"/>
          <a:chOff x="0" y="0"/>
          <a:chExt cx="0" cy="0"/>
        </a:xfrm>
      </p:grpSpPr>
      <p:sp>
        <p:nvSpPr>
          <p:cNvPr id="22" name="Google Shape;2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fld id="{3623382A-39E4-EE4B-8C86-7526F23024C6}" type="datetimeFigureOut">
              <a:rPr lang="en-US" smtClean="0"/>
              <a:t>11/7/24</a:t>
            </a:fld>
            <a:endParaRPr lang="en-US"/>
          </a:p>
        </p:txBody>
      </p:sp>
      <p:sp>
        <p:nvSpPr>
          <p:cNvPr id="23" name="Google Shape;2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lang="en-GB"/>
          </a:p>
        </p:txBody>
      </p:sp>
      <p:sp>
        <p:nvSpPr>
          <p:cNvPr id="24" name="Google Shape;2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fld id="{9C131628-D163-3740-A11B-37E23E0742BF}" type="slidenum">
              <a:rPr lang="en-US" smtClean="0"/>
              <a:t>‹#›</a:t>
            </a:fld>
            <a:endParaRPr lang="en-US"/>
          </a:p>
        </p:txBody>
      </p:sp>
    </p:spTree>
    <p:extLst>
      <p:ext uri="{BB962C8B-B14F-4D97-AF65-F5344CB8AC3E}">
        <p14:creationId xmlns:p14="http://schemas.microsoft.com/office/powerpoint/2010/main" val="76370542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1_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Starter</a:t>
            </a:r>
          </a:p>
        </p:txBody>
      </p:sp>
      <p:sp>
        <p:nvSpPr>
          <p:cNvPr id="12" name="Oval 11">
            <a:extLst>
              <a:ext uri="{FF2B5EF4-FFF2-40B4-BE49-F238E27FC236}">
                <a16:creationId xmlns:a16="http://schemas.microsoft.com/office/drawing/2014/main" id="{58119CD6-A5DA-0745-B17E-EB19681E9387}"/>
              </a:ext>
            </a:extLst>
          </p:cNvPr>
          <p:cNvSpPr/>
          <p:nvPr/>
        </p:nvSpPr>
        <p:spPr>
          <a:xfrm>
            <a:off x="10609840" y="216000"/>
            <a:ext cx="1350000" cy="1350000"/>
          </a:xfrm>
          <a:prstGeom prst="ellipse">
            <a:avLst/>
          </a:prstGeom>
          <a:solidFill>
            <a:schemeClr val="bg1"/>
          </a:solidFill>
          <a:ln w="44450">
            <a:solidFill>
              <a:schemeClr val="accent1"/>
            </a:solidFill>
          </a:ln>
          <a:effectLst>
            <a:glow>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9772272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8467836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42555930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426492346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121054590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1_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22474650"/>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F626A7-88A1-9249-B113-12C23F32020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5F094-CF34-B543-A8DC-2B694F3C84B6}"/>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3073D299-0BE2-1248-900B-2CA3C4081C0E}"/>
              </a:ext>
            </a:extLst>
          </p:cNvPr>
          <p:cNvSpPr txBox="1"/>
          <p:nvPr/>
        </p:nvSpPr>
        <p:spPr>
          <a:xfrm rot="16200000">
            <a:off x="8452649" y="3099601"/>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Check for </a:t>
            </a:r>
            <a:r>
              <a:rPr lang="en-US" sz="2600" b="1" dirty="0" err="1">
                <a:solidFill>
                  <a:schemeClr val="bg1"/>
                </a:solidFill>
                <a:latin typeface="Georgia" panose="02040502050405020303" pitchFamily="18" charset="0"/>
                <a:cs typeface="Arial" panose="020B0604020202020204" pitchFamily="34" charset="0"/>
              </a:rPr>
              <a:t>Understading</a:t>
            </a:r>
            <a:endParaRPr lang="en-US" sz="2600" b="1" dirty="0">
              <a:solidFill>
                <a:schemeClr val="bg1"/>
              </a:solidFill>
              <a:latin typeface="Georgia" panose="02040502050405020303" pitchFamily="18" charset="0"/>
              <a:cs typeface="Arial" panose="020B0604020202020204" pitchFamily="34" charset="0"/>
            </a:endParaRPr>
          </a:p>
        </p:txBody>
      </p:sp>
    </p:spTree>
    <p:extLst>
      <p:ext uri="{BB962C8B-B14F-4D97-AF65-F5344CB8AC3E}">
        <p14:creationId xmlns:p14="http://schemas.microsoft.com/office/powerpoint/2010/main" val="508417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Fix-it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4473107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Fix-it 2">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F626A7-88A1-9249-B113-12C23F32020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5F094-CF34-B543-A8DC-2B694F3C84B6}"/>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3073D299-0BE2-1248-900B-2CA3C4081C0E}"/>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168054779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403998698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Tree>
    <p:extLst>
      <p:ext uri="{BB962C8B-B14F-4D97-AF65-F5344CB8AC3E}">
        <p14:creationId xmlns:p14="http://schemas.microsoft.com/office/powerpoint/2010/main" val="267481382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134751748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slideLayout" Target="../slideLayouts/slideLayout27.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6" Type="http://schemas.openxmlformats.org/officeDocument/2006/relationships/theme" Target="../theme/theme2.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5" Type="http://schemas.openxmlformats.org/officeDocument/2006/relationships/slideLayout" Target="../slideLayouts/slideLayout2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slideLayout" Target="../slideLayouts/slideLayout28.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7.xml"/><Relationship Id="rId13" Type="http://schemas.openxmlformats.org/officeDocument/2006/relationships/slideLayout" Target="../slideLayouts/slideLayout42.xml"/><Relationship Id="rId18" Type="http://schemas.openxmlformats.org/officeDocument/2006/relationships/slideLayout" Target="../slideLayouts/slideLayout47.xml"/><Relationship Id="rId3" Type="http://schemas.openxmlformats.org/officeDocument/2006/relationships/slideLayout" Target="../slideLayouts/slideLayout32.xml"/><Relationship Id="rId7" Type="http://schemas.openxmlformats.org/officeDocument/2006/relationships/slideLayout" Target="../slideLayouts/slideLayout36.xml"/><Relationship Id="rId12" Type="http://schemas.openxmlformats.org/officeDocument/2006/relationships/slideLayout" Target="../slideLayouts/slideLayout41.xml"/><Relationship Id="rId17" Type="http://schemas.openxmlformats.org/officeDocument/2006/relationships/slideLayout" Target="../slideLayouts/slideLayout46.xml"/><Relationship Id="rId2" Type="http://schemas.openxmlformats.org/officeDocument/2006/relationships/slideLayout" Target="../slideLayouts/slideLayout31.xml"/><Relationship Id="rId16" Type="http://schemas.openxmlformats.org/officeDocument/2006/relationships/slideLayout" Target="../slideLayouts/slideLayout45.xml"/><Relationship Id="rId20" Type="http://schemas.openxmlformats.org/officeDocument/2006/relationships/theme" Target="../theme/theme3.xml"/><Relationship Id="rId1" Type="http://schemas.openxmlformats.org/officeDocument/2006/relationships/slideLayout" Target="../slideLayouts/slideLayout30.xml"/><Relationship Id="rId6" Type="http://schemas.openxmlformats.org/officeDocument/2006/relationships/slideLayout" Target="../slideLayouts/slideLayout35.xml"/><Relationship Id="rId11" Type="http://schemas.openxmlformats.org/officeDocument/2006/relationships/slideLayout" Target="../slideLayouts/slideLayout40.xml"/><Relationship Id="rId5" Type="http://schemas.openxmlformats.org/officeDocument/2006/relationships/slideLayout" Target="../slideLayouts/slideLayout34.xml"/><Relationship Id="rId15" Type="http://schemas.openxmlformats.org/officeDocument/2006/relationships/slideLayout" Target="../slideLayouts/slideLayout44.xml"/><Relationship Id="rId10" Type="http://schemas.openxmlformats.org/officeDocument/2006/relationships/slideLayout" Target="../slideLayouts/slideLayout39.xml"/><Relationship Id="rId19" Type="http://schemas.openxmlformats.org/officeDocument/2006/relationships/slideLayout" Target="../slideLayouts/slideLayout48.xml"/><Relationship Id="rId4" Type="http://schemas.openxmlformats.org/officeDocument/2006/relationships/slideLayout" Target="../slideLayouts/slideLayout33.xml"/><Relationship Id="rId9" Type="http://schemas.openxmlformats.org/officeDocument/2006/relationships/slideLayout" Target="../slideLayouts/slideLayout38.xml"/><Relationship Id="rId14" Type="http://schemas.openxmlformats.org/officeDocument/2006/relationships/slideLayout" Target="../slideLayouts/slideLayout4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4104934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711"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3" r:id="rId13"/>
    <p:sldLayoutId id="2147483674" r:id="rId14"/>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07681891"/>
      </p:ext>
    </p:extLst>
  </p:cSld>
  <p:clrMap bg1="lt1" tx1="dk1" bg2="lt2" tx2="dk2" accent1="accent1" accent2="accent2" accent3="accent3" accent4="accent4" accent5="accent5" accent6="accent6" hlink="hlink" folHlink="folHlink"/>
  <p:sldLayoutIdLst>
    <p:sldLayoutId id="2147483676" r:id="rId1"/>
    <p:sldLayoutId id="2147483677" r:id="rId2"/>
    <p:sldLayoutId id="2147483678" r:id="rId3"/>
    <p:sldLayoutId id="2147483679" r:id="rId4"/>
    <p:sldLayoutId id="2147483680" r:id="rId5"/>
    <p:sldLayoutId id="2147483681" r:id="rId6"/>
    <p:sldLayoutId id="2147483682" r:id="rId7"/>
    <p:sldLayoutId id="2147483683" r:id="rId8"/>
    <p:sldLayoutId id="2147483684" r:id="rId9"/>
    <p:sldLayoutId id="2147483685" r:id="rId10"/>
    <p:sldLayoutId id="2147483686" r:id="rId11"/>
    <p:sldLayoutId id="2147483687" r:id="rId12"/>
    <p:sldLayoutId id="2147483688" r:id="rId13"/>
    <p:sldLayoutId id="2147483689" r:id="rId14"/>
    <p:sldLayoutId id="2147483690" r:id="rId15"/>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623382A-39E4-EE4B-8C86-7526F23024C6}" type="datetimeFigureOut">
              <a:rPr lang="en-US" smtClean="0"/>
              <a:t>11/7/24</a:t>
            </a:fld>
            <a:endParaRPr lang="en-US"/>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131628-D163-3740-A11B-37E23E0742BF}" type="slidenum">
              <a:rPr lang="en-US" smtClean="0"/>
              <a:t>‹#›</a:t>
            </a:fld>
            <a:endParaRPr lang="en-US"/>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1941236"/>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 id="2147483707" r:id="rId16"/>
    <p:sldLayoutId id="2147483708" r:id="rId17"/>
    <p:sldLayoutId id="2147483709" r:id="rId18"/>
    <p:sldLayoutId id="2147483710" r:id="rId19"/>
  </p:sldLayoutIdLst>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9.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hyperlink" Target="mailto:sciencemastery@arkonline.org?subject=Lesson%20Feedback" TargetMode="Externa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43.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8.jpeg"/><Relationship Id="rId5" Type="http://schemas.openxmlformats.org/officeDocument/2006/relationships/image" Target="../media/image7.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35.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8.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8.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Prior to teaching this lesson, please refer to the ‘Unit Overview and Planning Document’.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Further guidance on planning Science Mastery lessons can be found in the detailed planning guidance document.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Refer to the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notes</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section on each slide for useful information, including suggested expositions, pedagogical content knowledge, suggested questions, answers and more. Consider using presenter mode so you can see this guidance throughout the lesson.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 introduction slides can be adapted to suit your teaching style and the needs of your class.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Before the lesson,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adapt the fix-it slide </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to address any misconceptions identified in the previous lesson’s exit ticket.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Choose from the suggested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activities</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to suit your class. The intention is not that you complete all of these, but that you select those which ones are most appropriate for your students. It may be appropriate to further adapt activities for your students.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These lessons are designed to occupy approximately 1 hour. To adapt for a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shorter or longer lesson duration</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we advise you to adapt the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activity</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section accordingly.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Thank you for reading!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460604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19" name="Google Shape;219;p9"/>
          <p:cNvSpPr txBox="1"/>
          <p:nvPr/>
        </p:nvSpPr>
        <p:spPr>
          <a:xfrm>
            <a:off x="450000" y="881911"/>
            <a:ext cx="11071440" cy="6278642"/>
          </a:xfrm>
          <a:prstGeom prst="rect">
            <a:avLst/>
          </a:prstGeom>
          <a:noFill/>
          <a:ln>
            <a:noFill/>
          </a:ln>
        </p:spPr>
        <p:txBody>
          <a:bodyPr spcFirstLastPara="1" wrap="square" lIns="0" tIns="0" rIns="0" bIns="0" anchor="t" anchorCtr="0">
            <a:spAutoFit/>
          </a:bodyPr>
          <a:lstStyle/>
          <a:p>
            <a:r>
              <a:rPr lang="en-GB" sz="2400" dirty="0">
                <a:latin typeface="Century Gothic" panose="020B0502020202020204" pitchFamily="34" charset="0"/>
              </a:rPr>
              <a:t>1. Acceleration is …</a:t>
            </a:r>
          </a:p>
          <a:p>
            <a:pPr marL="457200" indent="-457200">
              <a:buFont typeface="Wingdings" pitchFamily="2" charset="2"/>
              <a:buChar char="q"/>
            </a:pPr>
            <a:r>
              <a:rPr lang="en-GB" sz="2400" dirty="0">
                <a:latin typeface="Century Gothic" panose="020B0502020202020204" pitchFamily="34" charset="0"/>
              </a:rPr>
              <a:t>A. An increase in velocity</a:t>
            </a:r>
          </a:p>
          <a:p>
            <a:pPr marL="457200" indent="-457200">
              <a:buFont typeface="Wingdings" pitchFamily="2" charset="2"/>
              <a:buChar char="q"/>
            </a:pPr>
            <a:r>
              <a:rPr lang="en-GB" sz="2400" dirty="0">
                <a:latin typeface="Century Gothic" panose="020B0502020202020204" pitchFamily="34" charset="0"/>
              </a:rPr>
              <a:t>B. A change in speed</a:t>
            </a:r>
          </a:p>
          <a:p>
            <a:pPr marL="457200" indent="-457200">
              <a:buFont typeface="Wingdings" pitchFamily="2" charset="2"/>
              <a:buChar char="q"/>
            </a:pPr>
            <a:r>
              <a:rPr lang="en-GB" sz="2400" dirty="0">
                <a:latin typeface="Century Gothic" panose="020B0502020202020204" pitchFamily="34" charset="0"/>
              </a:rPr>
              <a:t>C. A change in velocity</a:t>
            </a:r>
          </a:p>
          <a:p>
            <a:pPr lvl="1"/>
            <a:endParaRPr lang="en-GB" sz="2400" dirty="0">
              <a:latin typeface="Century Gothic" panose="020B0502020202020204" pitchFamily="34" charset="0"/>
            </a:endParaRPr>
          </a:p>
          <a:p>
            <a:r>
              <a:rPr lang="en-GB" sz="2400" dirty="0">
                <a:latin typeface="Century Gothic" panose="020B0502020202020204" pitchFamily="34" charset="0"/>
              </a:rPr>
              <a:t>2. An object that was moving at a constant speed towards the right is acted upon by a resultant force of 50 N right. The object will…</a:t>
            </a:r>
          </a:p>
          <a:p>
            <a:pPr marL="457200" indent="-457200">
              <a:buFont typeface="Wingdings" pitchFamily="2" charset="2"/>
              <a:buChar char="q"/>
            </a:pPr>
            <a:r>
              <a:rPr lang="en-GB" sz="2400" dirty="0">
                <a:latin typeface="Century Gothic" panose="020B0502020202020204" pitchFamily="34" charset="0"/>
              </a:rPr>
              <a:t>A. Accelerate towards the right</a:t>
            </a:r>
          </a:p>
          <a:p>
            <a:pPr marL="457200" indent="-457200">
              <a:buFont typeface="Wingdings" pitchFamily="2" charset="2"/>
              <a:buChar char="q"/>
            </a:pPr>
            <a:r>
              <a:rPr lang="en-GB" sz="2400" dirty="0">
                <a:latin typeface="Century Gothic" panose="020B0502020202020204" pitchFamily="34" charset="0"/>
              </a:rPr>
              <a:t>B. Accelerate towards the left</a:t>
            </a:r>
          </a:p>
          <a:p>
            <a:pPr marL="457200" indent="-457200">
              <a:buFont typeface="Wingdings" pitchFamily="2" charset="2"/>
              <a:buChar char="q"/>
            </a:pPr>
            <a:r>
              <a:rPr lang="en-GB" sz="2400" dirty="0">
                <a:latin typeface="Century Gothic" panose="020B0502020202020204" pitchFamily="34" charset="0"/>
              </a:rPr>
              <a:t>C. Slow down to a stop</a:t>
            </a:r>
          </a:p>
          <a:p>
            <a:pPr lvl="1"/>
            <a:endParaRPr lang="en-GB" sz="2400" dirty="0">
              <a:latin typeface="Century Gothic" panose="020B0502020202020204" pitchFamily="34" charset="0"/>
            </a:endParaRPr>
          </a:p>
          <a:p>
            <a:r>
              <a:rPr lang="en-GB" sz="2400" dirty="0">
                <a:latin typeface="Century Gothic" panose="020B0502020202020204" pitchFamily="34" charset="0"/>
              </a:rPr>
              <a:t>3. What is the acceleration of a car that goes from rest to 15 m/s in 10 seconds?</a:t>
            </a:r>
          </a:p>
          <a:p>
            <a:pPr marL="457200" indent="-457200">
              <a:buFont typeface="Wingdings" pitchFamily="2" charset="2"/>
              <a:buChar char="q"/>
            </a:pPr>
            <a:r>
              <a:rPr lang="en-GB" sz="2400" dirty="0">
                <a:latin typeface="Century Gothic" panose="020B0502020202020204" pitchFamily="34" charset="0"/>
              </a:rPr>
              <a:t>A. 0.67 m/s</a:t>
            </a:r>
            <a:r>
              <a:rPr lang="en-GB" sz="2400" baseline="30000" dirty="0">
                <a:latin typeface="Century Gothic" panose="020B0502020202020204" pitchFamily="34" charset="0"/>
              </a:rPr>
              <a:t>2</a:t>
            </a:r>
          </a:p>
          <a:p>
            <a:pPr marL="457200" indent="-457200">
              <a:buFont typeface="Wingdings" pitchFamily="2" charset="2"/>
              <a:buChar char="q"/>
            </a:pPr>
            <a:r>
              <a:rPr lang="en-GB" sz="2400" dirty="0">
                <a:latin typeface="Century Gothic" panose="020B0502020202020204" pitchFamily="34" charset="0"/>
              </a:rPr>
              <a:t>B. 1.5 m/s</a:t>
            </a:r>
            <a:r>
              <a:rPr lang="en-GB" sz="2400" baseline="30000" dirty="0">
                <a:latin typeface="Century Gothic" panose="020B0502020202020204" pitchFamily="34" charset="0"/>
              </a:rPr>
              <a:t>2</a:t>
            </a:r>
          </a:p>
          <a:p>
            <a:pPr marL="457200" indent="-457200">
              <a:buFont typeface="Wingdings" pitchFamily="2" charset="2"/>
              <a:buChar char="q"/>
            </a:pPr>
            <a:r>
              <a:rPr lang="en-GB" sz="2400" dirty="0">
                <a:latin typeface="Century Gothic" panose="020B0502020202020204" pitchFamily="34" charset="0"/>
              </a:rPr>
              <a:t>C. -1.5 m/s</a:t>
            </a:r>
            <a:r>
              <a:rPr lang="en-GB" sz="2400" baseline="30000" dirty="0">
                <a:latin typeface="Century Gothic" panose="020B0502020202020204" pitchFamily="34" charset="0"/>
              </a:rPr>
              <a:t>2</a:t>
            </a:r>
          </a:p>
          <a:p>
            <a:endParaRPr lang="en-GB" sz="2400" dirty="0">
              <a:latin typeface="Century Gothic" panose="020B0502020202020204" pitchFamily="34" charset="0"/>
            </a:endParaRPr>
          </a:p>
        </p:txBody>
      </p:sp>
      <p:sp>
        <p:nvSpPr>
          <p:cNvPr id="2" name="Title 1">
            <a:extLst>
              <a:ext uri="{FF2B5EF4-FFF2-40B4-BE49-F238E27FC236}">
                <a16:creationId xmlns:a16="http://schemas.microsoft.com/office/drawing/2014/main" id="{DD277063-FBBB-BC48-9788-8201859647EE}"/>
              </a:ext>
            </a:extLst>
          </p:cNvPr>
          <p:cNvSpPr>
            <a:spLocks noGrp="1"/>
          </p:cNvSpPr>
          <p:nvPr>
            <p:ph type="title"/>
          </p:nvPr>
        </p:nvSpPr>
        <p:spPr>
          <a:xfrm>
            <a:off x="450000" y="260300"/>
            <a:ext cx="8008255" cy="471840"/>
          </a:xfrm>
        </p:spPr>
        <p:txBody>
          <a:bodyPr>
            <a:normAutofit/>
          </a:bodyPr>
          <a:lstStyle/>
          <a:p>
            <a:pPr lvl="0">
              <a:spcBef>
                <a:spcPts val="0"/>
              </a:spcBef>
            </a:pPr>
            <a:r>
              <a:rPr lang="en-GB" sz="2400" dirty="0">
                <a:solidFill>
                  <a:schemeClr val="dk1"/>
                </a:solidFill>
                <a:latin typeface="Century Gothic"/>
                <a:sym typeface="Century Gothic"/>
              </a:rPr>
              <a:t>Answer the questions below.</a:t>
            </a:r>
            <a:endParaRPr lang="en-GB" sz="2400" dirty="0"/>
          </a:p>
        </p:txBody>
      </p:sp>
      <p:sp>
        <p:nvSpPr>
          <p:cNvPr id="6" name="TextBox 15">
            <a:extLst>
              <a:ext uri="{FF2B5EF4-FFF2-40B4-BE49-F238E27FC236}">
                <a16:creationId xmlns:a16="http://schemas.microsoft.com/office/drawing/2014/main" id="{AD3CE2A0-FE1E-E54D-94F7-6F8DB78479E1}"/>
              </a:ext>
            </a:extLst>
          </p:cNvPr>
          <p:cNvSpPr txBox="1"/>
          <p:nvPr/>
        </p:nvSpPr>
        <p:spPr>
          <a:xfrm>
            <a:off x="351442" y="1722957"/>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7" name="TextBox 15">
            <a:extLst>
              <a:ext uri="{FF2B5EF4-FFF2-40B4-BE49-F238E27FC236}">
                <a16:creationId xmlns:a16="http://schemas.microsoft.com/office/drawing/2014/main" id="{AD3CE2A0-FE1E-E54D-94F7-6F8DB78479E1}"/>
              </a:ext>
            </a:extLst>
          </p:cNvPr>
          <p:cNvSpPr txBox="1"/>
          <p:nvPr/>
        </p:nvSpPr>
        <p:spPr>
          <a:xfrm>
            <a:off x="351442" y="3191986"/>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8" name="TextBox 15">
            <a:extLst>
              <a:ext uri="{FF2B5EF4-FFF2-40B4-BE49-F238E27FC236}">
                <a16:creationId xmlns:a16="http://schemas.microsoft.com/office/drawing/2014/main" id="{AD3CE2A0-FE1E-E54D-94F7-6F8DB78479E1}"/>
              </a:ext>
            </a:extLst>
          </p:cNvPr>
          <p:cNvSpPr txBox="1"/>
          <p:nvPr/>
        </p:nvSpPr>
        <p:spPr>
          <a:xfrm>
            <a:off x="347890" y="5752742"/>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dirty="0"/>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1258436440"/>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P3.1.12</a:t>
                      </a:r>
                    </a:p>
                  </a:txBody>
                  <a:tcPr/>
                </a:tc>
                <a:tc hMerge="1">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dirty="0">
                          <a:latin typeface="Century Gothic" panose="020B0502020202020204" pitchFamily="34" charset="0"/>
                        </a:rPr>
                        <a:t>What was good about this lesson?</a:t>
                      </a:r>
                    </a:p>
                  </a:txBody>
                  <a:tcPr/>
                </a:tc>
                <a:tc>
                  <a:txBody>
                    <a:bodyPr/>
                    <a:lstStyle/>
                    <a:p>
                      <a:r>
                        <a:rPr lang="en-US" dirty="0">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dirty="0">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470269" y="5463251"/>
            <a:ext cx="8180445" cy="461665"/>
          </a:xfrm>
          <a:prstGeom prst="rect">
            <a:avLst/>
          </a:prstGeom>
          <a:noFill/>
        </p:spPr>
        <p:txBody>
          <a:bodyPr wrap="none" rtlCol="0">
            <a:spAutoFit/>
          </a:bodyPr>
          <a:lstStyle/>
          <a:p>
            <a:r>
              <a:rPr lang="en-US" sz="2400" dirty="0">
                <a:solidFill>
                  <a:srgbClr val="0070C0"/>
                </a:solidFill>
                <a:latin typeface="Century Gothic" panose="020B0502020202020204" pitchFamily="34" charset="0"/>
                <a:hlinkClick r:id="rId2">
                  <a:extLst>
                    <a:ext uri="{A12FA001-AC4F-418D-AE19-62706E023703}">
                      <ahyp:hlinkClr xmlns:ahyp="http://schemas.microsoft.com/office/drawing/2018/hyperlinkcolor" val="tx"/>
                    </a:ext>
                  </a:extLst>
                </a:hlinkClick>
              </a:rPr>
              <a:t>Send us your feedback by clicking this link. Thank you!</a:t>
            </a:r>
            <a:endParaRPr lang="en-US" sz="2400" dirty="0">
              <a:solidFill>
                <a:srgbClr val="0070C0"/>
              </a:solidFill>
              <a:latin typeface="Century Gothic" panose="020B0502020202020204" pitchFamily="34" charset="0"/>
            </a:endParaRPr>
          </a:p>
        </p:txBody>
      </p:sp>
    </p:spTree>
    <p:extLst>
      <p:ext uri="{BB962C8B-B14F-4D97-AF65-F5344CB8AC3E}">
        <p14:creationId xmlns:p14="http://schemas.microsoft.com/office/powerpoint/2010/main" val="29652387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2" name="Google Shape;92;g7947b471f8_0_186"/>
          <p:cNvSpPr txBox="1"/>
          <p:nvPr/>
        </p:nvSpPr>
        <p:spPr>
          <a:xfrm>
            <a:off x="522600" y="1124232"/>
            <a:ext cx="10448285" cy="4766618"/>
          </a:xfrm>
          <a:prstGeom prst="rect">
            <a:avLst/>
          </a:prstGeom>
          <a:noFill/>
          <a:ln>
            <a:noFill/>
          </a:ln>
        </p:spPr>
        <p:txBody>
          <a:bodyPr spcFirstLastPara="1" wrap="square" lIns="0" tIns="0" rIns="0" bIns="0" anchor="t" anchorCtr="0">
            <a:noAutofit/>
          </a:bodyPr>
          <a:lstStyle/>
          <a:p>
            <a:pPr marL="457200" lvl="0" indent="-457200">
              <a:buClr>
                <a:schemeClr val="dk1"/>
              </a:buClr>
              <a:buSzPts val="2400"/>
              <a:buFont typeface="Century Gothic"/>
              <a:buAutoNum type="arabicPeriod"/>
            </a:pPr>
            <a:r>
              <a:rPr lang="en-GB" sz="2400" dirty="0">
                <a:solidFill>
                  <a:schemeClr val="dk1"/>
                </a:solidFill>
                <a:latin typeface="Century Gothic" panose="020B0502020202020204" pitchFamily="34" charset="0"/>
                <a:ea typeface="Century Gothic"/>
                <a:cs typeface="Century Gothic"/>
                <a:sym typeface="Century Gothic"/>
              </a:rPr>
              <a:t>Define acceleration.</a:t>
            </a:r>
          </a:p>
          <a:p>
            <a:pPr marL="457200" lvl="0" indent="-457200">
              <a:buClr>
                <a:schemeClr val="dk1"/>
              </a:buClr>
              <a:buSzPts val="2400"/>
              <a:buFont typeface="Century Gothic"/>
              <a:buAutoNum type="arabicPeriod"/>
            </a:pPr>
            <a:endParaRPr lang="en-GB" sz="2400" dirty="0">
              <a:solidFill>
                <a:schemeClr val="dk1"/>
              </a:solidFill>
              <a:latin typeface="Century Gothic" panose="020B0502020202020204" pitchFamily="34" charset="0"/>
              <a:ea typeface="Century Gothic"/>
              <a:cs typeface="Century Gothic"/>
              <a:sym typeface="Century Gothic"/>
            </a:endParaRPr>
          </a:p>
          <a:p>
            <a:pPr marL="457200" lvl="0" indent="-457200">
              <a:buClr>
                <a:schemeClr val="dk1"/>
              </a:buClr>
              <a:buSzPts val="2400"/>
              <a:buFont typeface="Century Gothic"/>
              <a:buAutoNum type="arabicPeriod"/>
            </a:pPr>
            <a:r>
              <a:rPr lang="en-GB" sz="2400" dirty="0">
                <a:solidFill>
                  <a:schemeClr val="dk1"/>
                </a:solidFill>
                <a:latin typeface="Century Gothic" panose="020B0502020202020204" pitchFamily="34" charset="0"/>
                <a:ea typeface="Century Gothic"/>
                <a:cs typeface="Century Gothic"/>
                <a:sym typeface="Century Gothic"/>
              </a:rPr>
              <a:t>State Newton’s First Law.</a:t>
            </a:r>
          </a:p>
          <a:p>
            <a:pPr marL="457200" lvl="0" indent="-457200">
              <a:buClr>
                <a:schemeClr val="dk1"/>
              </a:buClr>
              <a:buSzPts val="2400"/>
              <a:buFont typeface="Century Gothic"/>
              <a:buAutoNum type="arabicPeriod"/>
            </a:pPr>
            <a:endParaRPr lang="en-GB" sz="2400" dirty="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endParaRPr lang="en-GB" sz="2400" dirty="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r>
              <a:rPr lang="en-GB" sz="2400" dirty="0">
                <a:solidFill>
                  <a:schemeClr val="dk1"/>
                </a:solidFill>
                <a:latin typeface="Century Gothic" panose="020B0502020202020204" pitchFamily="34" charset="0"/>
                <a:ea typeface="Century Gothic"/>
                <a:cs typeface="Century Gothic"/>
                <a:sym typeface="Century Gothic"/>
              </a:rPr>
              <a:t>Explain what is shown by a horizontal line on a velocity-time graph.</a:t>
            </a:r>
          </a:p>
          <a:p>
            <a:pPr marL="457200" marR="0" lvl="0" indent="-457200" algn="l" rtl="0">
              <a:spcBef>
                <a:spcPts val="0"/>
              </a:spcBef>
              <a:spcAft>
                <a:spcPts val="0"/>
              </a:spcAft>
              <a:buClr>
                <a:schemeClr val="dk1"/>
              </a:buClr>
              <a:buSzPts val="2400"/>
              <a:buFont typeface="Century Gothic"/>
              <a:buAutoNum type="arabicPeriod"/>
            </a:pPr>
            <a:endParaRPr lang="en-GB" sz="2400" dirty="0">
              <a:solidFill>
                <a:schemeClr val="dk1"/>
              </a:solidFill>
              <a:latin typeface="Century Gothic" panose="020B0502020202020204" pitchFamily="34" charset="0"/>
              <a:sym typeface="Century Gothic"/>
            </a:endParaRPr>
          </a:p>
          <a:p>
            <a:pPr marL="457200" marR="0" lvl="0" indent="-457200" algn="l" rtl="0">
              <a:spcBef>
                <a:spcPts val="0"/>
              </a:spcBef>
              <a:spcAft>
                <a:spcPts val="0"/>
              </a:spcAft>
              <a:buClr>
                <a:schemeClr val="dk1"/>
              </a:buClr>
              <a:buSzPts val="2400"/>
              <a:buFont typeface="Century Gothic"/>
              <a:buAutoNum type="arabicPeriod"/>
            </a:pPr>
            <a:r>
              <a:rPr lang="en-GB" sz="2400" dirty="0">
                <a:latin typeface="Century Gothic" panose="020B0502020202020204" pitchFamily="34" charset="0"/>
              </a:rPr>
              <a:t>Name the quantity that can be calculated from the gradient of a velocity-time graph.</a:t>
            </a:r>
          </a:p>
          <a:p>
            <a:pPr marL="457200" marR="0" lvl="0" indent="-457200" algn="l" rtl="0">
              <a:spcBef>
                <a:spcPts val="0"/>
              </a:spcBef>
              <a:spcAft>
                <a:spcPts val="0"/>
              </a:spcAft>
              <a:buClr>
                <a:schemeClr val="dk1"/>
              </a:buClr>
              <a:buSzPts val="2400"/>
              <a:buFont typeface="Century Gothic"/>
              <a:buAutoNum type="arabicPeriod"/>
            </a:pPr>
            <a:endParaRPr lang="en-GB" sz="2400" dirty="0">
              <a:latin typeface="Century Gothic" panose="020B0502020202020204" pitchFamily="34" charset="0"/>
            </a:endParaRPr>
          </a:p>
          <a:p>
            <a:pPr marL="457200" marR="0" lvl="0" indent="-457200" algn="l" rtl="0">
              <a:spcBef>
                <a:spcPts val="0"/>
              </a:spcBef>
              <a:spcAft>
                <a:spcPts val="0"/>
              </a:spcAft>
              <a:buClr>
                <a:schemeClr val="dk1"/>
              </a:buClr>
              <a:buSzPts val="2400"/>
              <a:buFont typeface="Century Gothic"/>
              <a:buAutoNum type="arabicPeriod"/>
            </a:pPr>
            <a:r>
              <a:rPr lang="en-GB" sz="2400" dirty="0">
                <a:latin typeface="Century Gothic" panose="020B0502020202020204" pitchFamily="34" charset="0"/>
              </a:rPr>
              <a:t>State Newton’s Third Law.</a:t>
            </a:r>
          </a:p>
        </p:txBody>
      </p:sp>
      <p:sp>
        <p:nvSpPr>
          <p:cNvPr id="94" name="Google Shape;94;g7947b471f8_0_186"/>
          <p:cNvSpPr txBox="1"/>
          <p:nvPr/>
        </p:nvSpPr>
        <p:spPr>
          <a:xfrm>
            <a:off x="955975" y="1486968"/>
            <a:ext cx="7728840" cy="461665"/>
          </a:xfrm>
          <a:prstGeom prst="rect">
            <a:avLst/>
          </a:prstGeom>
          <a:noFill/>
          <a:ln>
            <a:noFill/>
          </a:ln>
        </p:spPr>
        <p:txBody>
          <a:bodyPr spcFirstLastPara="1" wrap="square" lIns="0" tIns="0" rIns="0" bIns="0" anchor="t" anchorCtr="0">
            <a:noAutofit/>
          </a:bodyPr>
          <a:lstStyle/>
          <a:p>
            <a:pPr lvl="0"/>
            <a:r>
              <a:rPr lang="en-GB" sz="2400" b="1" dirty="0">
                <a:solidFill>
                  <a:schemeClr val="accent1"/>
                </a:solidFill>
                <a:latin typeface="Century Gothic" panose="020B0502020202020204" pitchFamily="34" charset="0"/>
              </a:rPr>
              <a:t>The rate of change of velocity.</a:t>
            </a:r>
          </a:p>
        </p:txBody>
      </p:sp>
      <p:sp>
        <p:nvSpPr>
          <p:cNvPr id="95" name="Google Shape;95;g7947b471f8_0_186"/>
          <p:cNvSpPr txBox="1"/>
          <p:nvPr/>
        </p:nvSpPr>
        <p:spPr>
          <a:xfrm>
            <a:off x="955975" y="2188873"/>
            <a:ext cx="10448285" cy="4617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dirty="0">
                <a:solidFill>
                  <a:schemeClr val="accent1"/>
                </a:solidFill>
                <a:latin typeface="Century Gothic" panose="020B0502020202020204" pitchFamily="34" charset="0"/>
                <a:ea typeface="Century Gothic"/>
                <a:cs typeface="Century Gothic"/>
                <a:sym typeface="Century Gothic"/>
              </a:rPr>
              <a:t>An object’s motion will not change unless acted upon by an unbalanced force.</a:t>
            </a:r>
          </a:p>
        </p:txBody>
      </p:sp>
      <p:sp>
        <p:nvSpPr>
          <p:cNvPr id="96" name="Google Shape;96;g7947b471f8_0_186"/>
          <p:cNvSpPr txBox="1"/>
          <p:nvPr/>
        </p:nvSpPr>
        <p:spPr>
          <a:xfrm>
            <a:off x="955975" y="3359726"/>
            <a:ext cx="10713425" cy="386704"/>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dirty="0">
                <a:solidFill>
                  <a:schemeClr val="accent1"/>
                </a:solidFill>
                <a:latin typeface="Century Gothic" panose="020B0502020202020204" pitchFamily="34" charset="0"/>
              </a:rPr>
              <a:t>An object moving with constant velocity.</a:t>
            </a:r>
            <a:endParaRPr sz="2400" b="1" dirty="0">
              <a:solidFill>
                <a:schemeClr val="accent1"/>
              </a:solidFill>
              <a:latin typeface="Century Gothic" panose="020B0502020202020204" pitchFamily="34" charset="0"/>
            </a:endParaRPr>
          </a:p>
        </p:txBody>
      </p:sp>
      <p:sp>
        <p:nvSpPr>
          <p:cNvPr id="2" name="Title 1">
            <a:extLst>
              <a:ext uri="{FF2B5EF4-FFF2-40B4-BE49-F238E27FC236}">
                <a16:creationId xmlns:a16="http://schemas.microsoft.com/office/drawing/2014/main" id="{A58CA2C1-7319-2241-9559-670EC5FF607D}"/>
              </a:ext>
            </a:extLst>
          </p:cNvPr>
          <p:cNvSpPr>
            <a:spLocks noGrp="1"/>
          </p:cNvSpPr>
          <p:nvPr>
            <p:ph type="title"/>
          </p:nvPr>
        </p:nvSpPr>
        <p:spPr>
          <a:xfrm>
            <a:off x="540000" y="-81647"/>
            <a:ext cx="10620000" cy="720000"/>
          </a:xfrm>
        </p:spPr>
        <p:txBody>
          <a:bodyPr>
            <a:normAutofit/>
          </a:bodyPr>
          <a:lstStyle/>
          <a:p>
            <a:pPr lvl="0">
              <a:spcBef>
                <a:spcPts val="0"/>
              </a:spcBef>
            </a:pPr>
            <a:r>
              <a:rPr lang="en-GB" u="sng" dirty="0">
                <a:solidFill>
                  <a:schemeClr val="dk1"/>
                </a:solidFill>
                <a:latin typeface="Century Gothic" panose="020B0502020202020204" pitchFamily="34" charset="0"/>
                <a:ea typeface="Century Gothic"/>
                <a:cs typeface="Century Gothic"/>
                <a:sym typeface="Century Gothic"/>
              </a:rPr>
              <a:t>Feedback Lesson</a:t>
            </a:r>
            <a:endParaRPr lang="en-GB" u="sng" dirty="0">
              <a:latin typeface="Century Gothic" panose="020B0502020202020204" pitchFamily="34" charset="0"/>
            </a:endParaRPr>
          </a:p>
        </p:txBody>
      </p:sp>
      <p:sp>
        <p:nvSpPr>
          <p:cNvPr id="4" name="Rectangle 3">
            <a:extLst>
              <a:ext uri="{FF2B5EF4-FFF2-40B4-BE49-F238E27FC236}">
                <a16:creationId xmlns:a16="http://schemas.microsoft.com/office/drawing/2014/main" id="{4D02FA54-9C23-DC42-A6D5-F45ACD54C69A}"/>
              </a:ext>
            </a:extLst>
          </p:cNvPr>
          <p:cNvSpPr/>
          <p:nvPr/>
        </p:nvSpPr>
        <p:spPr>
          <a:xfrm>
            <a:off x="904609" y="4356974"/>
            <a:ext cx="9029588" cy="461665"/>
          </a:xfrm>
          <a:prstGeom prst="rect">
            <a:avLst/>
          </a:prstGeom>
        </p:spPr>
        <p:txBody>
          <a:bodyPr wrap="square">
            <a:spAutoFit/>
          </a:bodyPr>
          <a:lstStyle/>
          <a:p>
            <a:r>
              <a:rPr lang="en-GB" sz="2400" b="1" dirty="0">
                <a:solidFill>
                  <a:schemeClr val="accent1"/>
                </a:solidFill>
                <a:latin typeface="Century Gothic" panose="020B0502020202020204" pitchFamily="34" charset="0"/>
              </a:rPr>
              <a:t>Acceleration</a:t>
            </a:r>
            <a:endParaRPr lang="en-US" sz="2400" b="1" dirty="0">
              <a:solidFill>
                <a:schemeClr val="accent1"/>
              </a:solidFill>
              <a:latin typeface="Century Gothic" panose="020B0502020202020204" pitchFamily="34" charset="0"/>
            </a:endParaRPr>
          </a:p>
        </p:txBody>
      </p:sp>
      <p:pic>
        <p:nvPicPr>
          <p:cNvPr id="8" name="Picture 7" descr="A picture containing text, clipart&#10;&#10;Description automatically generated">
            <a:extLst>
              <a:ext uri="{FF2B5EF4-FFF2-40B4-BE49-F238E27FC236}">
                <a16:creationId xmlns:a16="http://schemas.microsoft.com/office/drawing/2014/main" id="{407C16BB-7488-FD43-8153-4D9C949D74C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Lst>
          </a:blip>
          <a:stretch>
            <a:fillRect/>
          </a:stretch>
        </p:blipFill>
        <p:spPr>
          <a:xfrm>
            <a:off x="10573166" y="5548946"/>
            <a:ext cx="1023090" cy="1092621"/>
          </a:xfrm>
          <a:prstGeom prst="rect">
            <a:avLst/>
          </a:prstGeom>
        </p:spPr>
      </p:pic>
      <p:sp>
        <p:nvSpPr>
          <p:cNvPr id="12" name="Title 1">
            <a:extLst>
              <a:ext uri="{FF2B5EF4-FFF2-40B4-BE49-F238E27FC236}">
                <a16:creationId xmlns:a16="http://schemas.microsoft.com/office/drawing/2014/main" id="{E1C405E7-0271-DA44-9F2A-ED911E33E8A6}"/>
              </a:ext>
            </a:extLst>
          </p:cNvPr>
          <p:cNvSpPr txBox="1">
            <a:spLocks/>
          </p:cNvSpPr>
          <p:nvPr/>
        </p:nvSpPr>
        <p:spPr>
          <a:xfrm>
            <a:off x="522600" y="427360"/>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pPr>
              <a:spcBef>
                <a:spcPts val="0"/>
              </a:spcBef>
            </a:pPr>
            <a:r>
              <a:rPr lang="en-GB" dirty="0">
                <a:solidFill>
                  <a:schemeClr val="dk1"/>
                </a:solidFill>
                <a:latin typeface="Century Gothic" panose="020B0502020202020204" pitchFamily="34" charset="0"/>
                <a:ea typeface="Century Gothic"/>
                <a:cs typeface="Century Gothic"/>
                <a:sym typeface="Century Gothic"/>
              </a:rPr>
              <a:t>Answer the following questions:</a:t>
            </a:r>
            <a:endParaRPr lang="en-GB" dirty="0">
              <a:latin typeface="Century Gothic" panose="020B0502020202020204" pitchFamily="34" charset="0"/>
            </a:endParaRPr>
          </a:p>
        </p:txBody>
      </p:sp>
      <p:sp>
        <p:nvSpPr>
          <p:cNvPr id="14" name="Rectangle 13">
            <a:extLst>
              <a:ext uri="{FF2B5EF4-FFF2-40B4-BE49-F238E27FC236}">
                <a16:creationId xmlns:a16="http://schemas.microsoft.com/office/drawing/2014/main" id="{249D1617-749B-464B-BF4F-41A0E0E66F42}"/>
              </a:ext>
            </a:extLst>
          </p:cNvPr>
          <p:cNvSpPr/>
          <p:nvPr/>
        </p:nvSpPr>
        <p:spPr>
          <a:xfrm>
            <a:off x="904609" y="5123912"/>
            <a:ext cx="8465583" cy="1200329"/>
          </a:xfrm>
          <a:prstGeom prst="rect">
            <a:avLst/>
          </a:prstGeom>
        </p:spPr>
        <p:txBody>
          <a:bodyPr wrap="square">
            <a:spAutoFit/>
          </a:bodyPr>
          <a:lstStyle/>
          <a:p>
            <a:r>
              <a:rPr lang="en-US" sz="2400" b="1" dirty="0">
                <a:solidFill>
                  <a:schemeClr val="accent1"/>
                </a:solidFill>
                <a:latin typeface="Century Gothic" panose="020B0502020202020204" pitchFamily="34" charset="0"/>
              </a:rPr>
              <a:t>Every action has an equal and opposite reaction. If object A exerts a force on object B, object B exerts an equal and opposite force on object A. </a:t>
            </a:r>
          </a:p>
        </p:txBody>
      </p:sp>
    </p:spTree>
    <p:extLst>
      <p:ext uri="{BB962C8B-B14F-4D97-AF65-F5344CB8AC3E}">
        <p14:creationId xmlns:p14="http://schemas.microsoft.com/office/powerpoint/2010/main" val="197941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P3.1.12</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p:txBody>
          <a:bodyPr/>
          <a:lstStyle/>
          <a:p>
            <a:r>
              <a:rPr lang="en-US" dirty="0">
                <a:latin typeface="Century Gothic" panose="020B0502020202020204" pitchFamily="34" charset="0"/>
              </a:rPr>
              <a:t>Feedback Lesson</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07/11/2024</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pic>
        <p:nvPicPr>
          <p:cNvPr id="13" name="Picture 12" descr="A picture containing text, clipart&#10;&#10;Description automatically generated">
            <a:extLst>
              <a:ext uri="{FF2B5EF4-FFF2-40B4-BE49-F238E27FC236}">
                <a16:creationId xmlns:a16="http://schemas.microsoft.com/office/drawing/2014/main" id="{8E26116A-3869-98FD-1524-687657B56169}"/>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Lst>
          </a:blip>
          <a:stretch>
            <a:fillRect/>
          </a:stretch>
        </p:blipFill>
        <p:spPr>
          <a:xfrm>
            <a:off x="10229917" y="5007831"/>
            <a:ext cx="1090473" cy="1164583"/>
          </a:xfrm>
          <a:prstGeom prst="rect">
            <a:avLst/>
          </a:prstGeom>
        </p:spPr>
      </p:pic>
      <p:sp>
        <p:nvSpPr>
          <p:cNvPr id="14" name="TextBox 13">
            <a:extLst>
              <a:ext uri="{FF2B5EF4-FFF2-40B4-BE49-F238E27FC236}">
                <a16:creationId xmlns:a16="http://schemas.microsoft.com/office/drawing/2014/main" id="{1424FC7B-625F-030D-ADAA-751507F4D751}"/>
              </a:ext>
            </a:extLst>
          </p:cNvPr>
          <p:cNvSpPr txBox="1"/>
          <p:nvPr/>
        </p:nvSpPr>
        <p:spPr>
          <a:xfrm>
            <a:off x="283151" y="4455841"/>
            <a:ext cx="5116229" cy="2616101"/>
          </a:xfrm>
          <a:prstGeom prst="rect">
            <a:avLst/>
          </a:prstGeom>
          <a:noFill/>
        </p:spPr>
        <p:txBody>
          <a:bodyPr wrap="square" rtlCol="0">
            <a:spAutoFit/>
          </a:bodyPr>
          <a:lstStyle/>
          <a:p>
            <a:pPr lvl="0"/>
            <a:r>
              <a:rPr lang="en-US" dirty="0">
                <a:solidFill>
                  <a:srgbClr val="000000"/>
                </a:solidFill>
                <a:latin typeface="Century Gothic" panose="020B0502020202020204" pitchFamily="34" charset="0"/>
              </a:rPr>
              <a:t>P3.1.1 Prior Knowledge Review </a:t>
            </a:r>
          </a:p>
          <a:p>
            <a:pPr lvl="0"/>
            <a:r>
              <a:rPr lang="en-US" dirty="0">
                <a:solidFill>
                  <a:srgbClr val="000000"/>
                </a:solidFill>
                <a:latin typeface="Century Gothic" panose="020B0502020202020204" pitchFamily="34" charset="0"/>
              </a:rPr>
              <a:t>P3.1.2 Scalars and Vectors </a:t>
            </a:r>
          </a:p>
          <a:p>
            <a:pPr lvl="0"/>
            <a:r>
              <a:rPr lang="en-US" dirty="0">
                <a:solidFill>
                  <a:srgbClr val="000000"/>
                </a:solidFill>
                <a:latin typeface="Century Gothic" panose="020B0502020202020204" pitchFamily="34" charset="0"/>
              </a:rPr>
              <a:t>P3.1.3 Resultant Vectors</a:t>
            </a:r>
          </a:p>
          <a:p>
            <a:pPr lvl="0"/>
            <a:r>
              <a:rPr lang="en-US" dirty="0">
                <a:solidFill>
                  <a:srgbClr val="000000"/>
                </a:solidFill>
                <a:latin typeface="Century Gothic" panose="020B0502020202020204" pitchFamily="34" charset="0"/>
              </a:rPr>
              <a:t>P3.1.4 Resolving Vectors</a:t>
            </a:r>
          </a:p>
          <a:p>
            <a:pPr lvl="0"/>
            <a:r>
              <a:rPr lang="en-US" dirty="0">
                <a:solidFill>
                  <a:srgbClr val="000000"/>
                </a:solidFill>
                <a:latin typeface="Century Gothic" panose="020B0502020202020204" pitchFamily="34" charset="0"/>
              </a:rPr>
              <a:t>P3.1.5 Newton's Third Law</a:t>
            </a:r>
          </a:p>
          <a:p>
            <a:pPr lvl="0"/>
            <a:r>
              <a:rPr lang="en-US" dirty="0">
                <a:solidFill>
                  <a:srgbClr val="000000"/>
                </a:solidFill>
                <a:latin typeface="Century Gothic" panose="020B0502020202020204" pitchFamily="34" charset="0"/>
              </a:rPr>
              <a:t>P3.1.6 Newton's First Law</a:t>
            </a:r>
          </a:p>
          <a:p>
            <a:r>
              <a:rPr lang="en-US" dirty="0">
                <a:solidFill>
                  <a:srgbClr val="000000"/>
                </a:solidFill>
                <a:latin typeface="Century Gothic" panose="020B0502020202020204" pitchFamily="34" charset="0"/>
              </a:rPr>
              <a:t>P3.1.7 Acceleration</a:t>
            </a:r>
          </a:p>
          <a:p>
            <a:pPr lvl="0"/>
            <a:r>
              <a:rPr lang="en-US" dirty="0">
                <a:solidFill>
                  <a:srgbClr val="000000"/>
                </a:solidFill>
                <a:latin typeface="Century Gothic" panose="020B0502020202020204" pitchFamily="34" charset="0"/>
              </a:rPr>
              <a:t>P3.1.8 Acceleration Investigation</a:t>
            </a:r>
          </a:p>
          <a:p>
            <a:pPr lvl="0"/>
            <a:endParaRPr lang="en-US" dirty="0">
              <a:solidFill>
                <a:srgbClr val="000000"/>
              </a:solidFill>
              <a:latin typeface="Century Gothic" panose="020B0502020202020204" pitchFamily="34" charset="0"/>
            </a:endParaRPr>
          </a:p>
        </p:txBody>
      </p:sp>
      <p:sp>
        <p:nvSpPr>
          <p:cNvPr id="16" name="TextBox 15">
            <a:extLst>
              <a:ext uri="{FF2B5EF4-FFF2-40B4-BE49-F238E27FC236}">
                <a16:creationId xmlns:a16="http://schemas.microsoft.com/office/drawing/2014/main" id="{26DC4550-5A5F-6E60-463A-933D26EE31E5}"/>
              </a:ext>
            </a:extLst>
          </p:cNvPr>
          <p:cNvSpPr txBox="1"/>
          <p:nvPr/>
        </p:nvSpPr>
        <p:spPr>
          <a:xfrm>
            <a:off x="4860719" y="4432866"/>
            <a:ext cx="5497725" cy="1231106"/>
          </a:xfrm>
          <a:prstGeom prst="rect">
            <a:avLst/>
          </a:prstGeom>
          <a:noFill/>
        </p:spPr>
        <p:txBody>
          <a:bodyPr wrap="square" rtlCol="0">
            <a:spAutoFit/>
          </a:bodyPr>
          <a:lstStyle/>
          <a:p>
            <a:pPr lvl="0"/>
            <a:r>
              <a:rPr lang="en-US" dirty="0">
                <a:solidFill>
                  <a:srgbClr val="000000"/>
                </a:solidFill>
                <a:latin typeface="Century Gothic" panose="020B0502020202020204" pitchFamily="34" charset="0"/>
              </a:rPr>
              <a:t>Maths in Science Lesson 17</a:t>
            </a:r>
          </a:p>
          <a:p>
            <a:pPr lvl="0"/>
            <a:r>
              <a:rPr lang="en-US" dirty="0">
                <a:solidFill>
                  <a:srgbClr val="000000"/>
                </a:solidFill>
                <a:latin typeface="Century Gothic" panose="020B0502020202020204" pitchFamily="34" charset="0"/>
              </a:rPr>
              <a:t>P3.1.9 Velocity-Time Graphs</a:t>
            </a:r>
          </a:p>
          <a:p>
            <a:pPr lvl="0"/>
            <a:r>
              <a:rPr lang="en-US" dirty="0">
                <a:solidFill>
                  <a:srgbClr val="000000"/>
                </a:solidFill>
                <a:latin typeface="Century Gothic" panose="020B0502020202020204" pitchFamily="34" charset="0"/>
              </a:rPr>
              <a:t>P3.1.10 Velocity-Time Graphs 2</a:t>
            </a:r>
          </a:p>
          <a:p>
            <a:pPr lvl="0"/>
            <a:r>
              <a:rPr lang="en-US" dirty="0">
                <a:solidFill>
                  <a:srgbClr val="000000"/>
                </a:solidFill>
                <a:latin typeface="Century Gothic" panose="020B0502020202020204" pitchFamily="34" charset="0"/>
              </a:rPr>
              <a:t>P3.1.11 Acceleration Problems</a:t>
            </a:r>
          </a:p>
        </p:txBody>
      </p:sp>
      <p:pic>
        <p:nvPicPr>
          <p:cNvPr id="10" name="Picture 9">
            <a:extLst>
              <a:ext uri="{FF2B5EF4-FFF2-40B4-BE49-F238E27FC236}">
                <a16:creationId xmlns:a16="http://schemas.microsoft.com/office/drawing/2014/main" id="{D5652748-676A-F08A-7D24-7D962AD14AAB}"/>
              </a:ext>
            </a:extLst>
          </p:cNvPr>
          <p:cNvPicPr>
            <a:picLocks noChangeAspect="1"/>
          </p:cNvPicPr>
          <p:nvPr/>
        </p:nvPicPr>
        <p:blipFill>
          <a:blip r:embed="rId5"/>
          <a:stretch>
            <a:fillRect/>
          </a:stretch>
        </p:blipFill>
        <p:spPr>
          <a:xfrm>
            <a:off x="7036104" y="-217152"/>
            <a:ext cx="5497725" cy="5404544"/>
          </a:xfrm>
          <a:prstGeom prst="rect">
            <a:avLst/>
          </a:prstGeom>
        </p:spPr>
      </p:pic>
      <p:pic>
        <p:nvPicPr>
          <p:cNvPr id="15" name="Picture 14" descr="Icon&#10;&#10;Description automatically generated">
            <a:extLst>
              <a:ext uri="{FF2B5EF4-FFF2-40B4-BE49-F238E27FC236}">
                <a16:creationId xmlns:a16="http://schemas.microsoft.com/office/drawing/2014/main" id="{5A8D9D9F-CD88-B777-6E55-9587DCF9DA0C}"/>
              </a:ext>
            </a:extLst>
          </p:cNvPr>
          <p:cNvPicPr>
            <a:picLocks noChangeAspect="1"/>
          </p:cNvPicPr>
          <p:nvPr/>
        </p:nvPicPr>
        <p:blipFill>
          <a:blip r:embed="rId6"/>
          <a:stretch>
            <a:fillRect/>
          </a:stretch>
        </p:blipFill>
        <p:spPr>
          <a:xfrm>
            <a:off x="7893026" y="1032268"/>
            <a:ext cx="837234" cy="432292"/>
          </a:xfrm>
          <a:prstGeom prst="rect">
            <a:avLst/>
          </a:prstGeom>
        </p:spPr>
      </p:pic>
    </p:spTree>
    <p:extLst>
      <p:ext uri="{BB962C8B-B14F-4D97-AF65-F5344CB8AC3E}">
        <p14:creationId xmlns:p14="http://schemas.microsoft.com/office/powerpoint/2010/main" val="2739972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C72321F-03BC-41EE-AC57-125D0ACD3949}"/>
              </a:ext>
            </a:extLst>
          </p:cNvPr>
          <p:cNvPicPr>
            <a:picLocks noChangeAspect="1"/>
          </p:cNvPicPr>
          <p:nvPr/>
        </p:nvPicPr>
        <p:blipFill>
          <a:blip r:embed="rId3"/>
          <a:stretch>
            <a:fillRect/>
          </a:stretch>
        </p:blipFill>
        <p:spPr>
          <a:xfrm>
            <a:off x="3985953" y="940223"/>
            <a:ext cx="7283565" cy="6695516"/>
          </a:xfrm>
          <a:prstGeom prst="rect">
            <a:avLst/>
          </a:prstGeom>
          <a:ln>
            <a:solidFill>
              <a:schemeClr val="tx1"/>
            </a:solidFill>
          </a:ln>
        </p:spPr>
      </p:pic>
      <p:sp>
        <p:nvSpPr>
          <p:cNvPr id="3" name="Title 2">
            <a:extLst>
              <a:ext uri="{FF2B5EF4-FFF2-40B4-BE49-F238E27FC236}">
                <a16:creationId xmlns:a16="http://schemas.microsoft.com/office/drawing/2014/main" id="{6595FC32-8206-4DDE-B2B9-D71D33157FA3}"/>
              </a:ext>
            </a:extLst>
          </p:cNvPr>
          <p:cNvSpPr>
            <a:spLocks noGrp="1"/>
          </p:cNvSpPr>
          <p:nvPr>
            <p:ph type="title"/>
          </p:nvPr>
        </p:nvSpPr>
        <p:spPr/>
        <p:txBody>
          <a:bodyPr/>
          <a:lstStyle/>
          <a:p>
            <a:r>
              <a:rPr lang="en-GB" dirty="0">
                <a:latin typeface="Century Gothic" panose="020B0502020202020204" pitchFamily="34" charset="0"/>
              </a:rPr>
              <a:t>The Big Idea: Forces Predict Motion</a:t>
            </a:r>
          </a:p>
        </p:txBody>
      </p:sp>
    </p:spTree>
    <p:extLst>
      <p:ext uri="{BB962C8B-B14F-4D97-AF65-F5344CB8AC3E}">
        <p14:creationId xmlns:p14="http://schemas.microsoft.com/office/powerpoint/2010/main" val="1094528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15CB4B-F8EC-4E58-B1F3-6019007A571E}"/>
              </a:ext>
            </a:extLst>
          </p:cNvPr>
          <p:cNvGraphicFramePr>
            <a:graphicFrameLocks noGrp="1"/>
          </p:cNvGraphicFramePr>
          <p:nvPr>
            <p:extLst>
              <p:ext uri="{D42A27DB-BD31-4B8C-83A1-F6EECF244321}">
                <p14:modId xmlns:p14="http://schemas.microsoft.com/office/powerpoint/2010/main" val="4058714077"/>
              </p:ext>
            </p:extLst>
          </p:nvPr>
        </p:nvGraphicFramePr>
        <p:xfrm>
          <a:off x="5850000" y="1154678"/>
          <a:ext cx="5083646" cy="3657600"/>
        </p:xfrm>
        <a:graphic>
          <a:graphicData uri="http://schemas.openxmlformats.org/drawingml/2006/table">
            <a:tbl>
              <a:tblPr firstRow="1" bandRow="1">
                <a:tableStyleId>{5C22544A-7EE6-4342-B048-85BDC9FD1C3A}</a:tableStyleId>
              </a:tblPr>
              <a:tblGrid>
                <a:gridCol w="2541823">
                  <a:extLst>
                    <a:ext uri="{9D8B030D-6E8A-4147-A177-3AD203B41FA5}">
                      <a16:colId xmlns:a16="http://schemas.microsoft.com/office/drawing/2014/main" val="3989897554"/>
                    </a:ext>
                  </a:extLst>
                </a:gridCol>
                <a:gridCol w="2541823">
                  <a:extLst>
                    <a:ext uri="{9D8B030D-6E8A-4147-A177-3AD203B41FA5}">
                      <a16:colId xmlns:a16="http://schemas.microsoft.com/office/drawing/2014/main" val="1864204117"/>
                    </a:ext>
                  </a:extLst>
                </a:gridCol>
              </a:tblGrid>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5c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17162675"/>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5d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78005147"/>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245188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29266250"/>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04400053"/>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674517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496922"/>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49552631"/>
                  </a:ext>
                </a:extLst>
              </a:tr>
            </a:tbl>
          </a:graphicData>
        </a:graphic>
      </p:graphicFrame>
      <p:graphicFrame>
        <p:nvGraphicFramePr>
          <p:cNvPr id="9" name="Table 8">
            <a:extLst>
              <a:ext uri="{FF2B5EF4-FFF2-40B4-BE49-F238E27FC236}">
                <a16:creationId xmlns:a16="http://schemas.microsoft.com/office/drawing/2014/main" id="{6952E15F-BF65-514B-A83E-DCADAEAD540E}"/>
              </a:ext>
            </a:extLst>
          </p:cNvPr>
          <p:cNvGraphicFramePr>
            <a:graphicFrameLocks noGrp="1"/>
          </p:cNvGraphicFramePr>
          <p:nvPr>
            <p:extLst>
              <p:ext uri="{D42A27DB-BD31-4B8C-83A1-F6EECF244321}">
                <p14:modId xmlns:p14="http://schemas.microsoft.com/office/powerpoint/2010/main" val="319137058"/>
              </p:ext>
            </p:extLst>
          </p:nvPr>
        </p:nvGraphicFramePr>
        <p:xfrm>
          <a:off x="369563" y="1154678"/>
          <a:ext cx="5083646" cy="3657600"/>
        </p:xfrm>
        <a:graphic>
          <a:graphicData uri="http://schemas.openxmlformats.org/drawingml/2006/table">
            <a:tbl>
              <a:tblPr firstRow="1" bandRow="1">
                <a:tableStyleId>{5C22544A-7EE6-4342-B048-85BDC9FD1C3A}</a:tableStyleId>
              </a:tblPr>
              <a:tblGrid>
                <a:gridCol w="2541823">
                  <a:extLst>
                    <a:ext uri="{9D8B030D-6E8A-4147-A177-3AD203B41FA5}">
                      <a16:colId xmlns:a16="http://schemas.microsoft.com/office/drawing/2014/main" val="1065475146"/>
                    </a:ext>
                  </a:extLst>
                </a:gridCol>
                <a:gridCol w="2541823">
                  <a:extLst>
                    <a:ext uri="{9D8B030D-6E8A-4147-A177-3AD203B41FA5}">
                      <a16:colId xmlns:a16="http://schemas.microsoft.com/office/drawing/2014/main" val="3459490643"/>
                    </a:ext>
                  </a:extLst>
                </a:gridCol>
              </a:tblGrid>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4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Question</a:t>
                      </a:r>
                      <a:endParaRPr lang="en-GB" sz="24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4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Answer</a:t>
                      </a:r>
                      <a:endParaRPr lang="en-GB" sz="24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5786054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98021254"/>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2</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67639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3</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1308024"/>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4a</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439736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4b</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15831425"/>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5a</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3087876"/>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5b</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45567972"/>
                  </a:ext>
                </a:extLst>
              </a:tr>
            </a:tbl>
          </a:graphicData>
        </a:graphic>
      </p:graphicFrame>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p:txBody>
          <a:bodyPr>
            <a:normAutofit/>
          </a:bodyPr>
          <a:lstStyle/>
          <a:p>
            <a:r>
              <a:rPr lang="en-GB" dirty="0">
                <a:latin typeface="Century Gothic" panose="020B0502020202020204" pitchFamily="34" charset="0"/>
              </a:rPr>
              <a:t>Answers</a:t>
            </a:r>
            <a:endParaRPr lang="en-US" dirty="0"/>
          </a:p>
        </p:txBody>
      </p:sp>
      <p:sp>
        <p:nvSpPr>
          <p:cNvPr id="3" name="TextBox 2">
            <a:extLst>
              <a:ext uri="{FF2B5EF4-FFF2-40B4-BE49-F238E27FC236}">
                <a16:creationId xmlns:a16="http://schemas.microsoft.com/office/drawing/2014/main" id="{8F2B5B51-20C7-5946-866D-E14982FECE80}"/>
              </a:ext>
            </a:extLst>
          </p:cNvPr>
          <p:cNvSpPr txBox="1"/>
          <p:nvPr/>
        </p:nvSpPr>
        <p:spPr>
          <a:xfrm>
            <a:off x="3966314" y="1692718"/>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E5DCA251-4083-8C42-A361-6425C6F2DF46}"/>
              </a:ext>
            </a:extLst>
          </p:cNvPr>
          <p:cNvSpPr txBox="1"/>
          <p:nvPr/>
        </p:nvSpPr>
        <p:spPr>
          <a:xfrm>
            <a:off x="3988183" y="2096776"/>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8" name="TextBox 27">
            <a:extLst>
              <a:ext uri="{FF2B5EF4-FFF2-40B4-BE49-F238E27FC236}">
                <a16:creationId xmlns:a16="http://schemas.microsoft.com/office/drawing/2014/main" id="{6DF8A603-4A42-D54F-B958-5B889E10EDC4}"/>
              </a:ext>
            </a:extLst>
          </p:cNvPr>
          <p:cNvSpPr txBox="1"/>
          <p:nvPr/>
        </p:nvSpPr>
        <p:spPr>
          <a:xfrm>
            <a:off x="4023568" y="3049427"/>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9" name="TextBox 28">
            <a:extLst>
              <a:ext uri="{FF2B5EF4-FFF2-40B4-BE49-F238E27FC236}">
                <a16:creationId xmlns:a16="http://schemas.microsoft.com/office/drawing/2014/main" id="{10D59E33-B744-AD41-B1EE-33E23ECE700B}"/>
              </a:ext>
            </a:extLst>
          </p:cNvPr>
          <p:cNvSpPr txBox="1"/>
          <p:nvPr/>
        </p:nvSpPr>
        <p:spPr>
          <a:xfrm>
            <a:off x="3965461" y="2579121"/>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0" name="TextBox 29">
            <a:extLst>
              <a:ext uri="{FF2B5EF4-FFF2-40B4-BE49-F238E27FC236}">
                <a16:creationId xmlns:a16="http://schemas.microsoft.com/office/drawing/2014/main" id="{ECC008BF-D17B-C14A-AAFA-B4B198244641}"/>
              </a:ext>
            </a:extLst>
          </p:cNvPr>
          <p:cNvSpPr txBox="1"/>
          <p:nvPr/>
        </p:nvSpPr>
        <p:spPr>
          <a:xfrm>
            <a:off x="4000848" y="3497436"/>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1" name="TextBox 30">
            <a:extLst>
              <a:ext uri="{FF2B5EF4-FFF2-40B4-BE49-F238E27FC236}">
                <a16:creationId xmlns:a16="http://schemas.microsoft.com/office/drawing/2014/main" id="{AD3BD66B-AC3D-CD49-9253-F40FAF4C731D}"/>
              </a:ext>
            </a:extLst>
          </p:cNvPr>
          <p:cNvSpPr txBox="1"/>
          <p:nvPr/>
        </p:nvSpPr>
        <p:spPr>
          <a:xfrm>
            <a:off x="3989340" y="3912975"/>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2" name="TextBox 31">
            <a:extLst>
              <a:ext uri="{FF2B5EF4-FFF2-40B4-BE49-F238E27FC236}">
                <a16:creationId xmlns:a16="http://schemas.microsoft.com/office/drawing/2014/main" id="{11871897-4AC1-0E41-B634-5ED71705A3B7}"/>
              </a:ext>
            </a:extLst>
          </p:cNvPr>
          <p:cNvSpPr txBox="1"/>
          <p:nvPr/>
        </p:nvSpPr>
        <p:spPr>
          <a:xfrm>
            <a:off x="3967558" y="4368285"/>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C84D0A1C-C711-6348-9BF0-51192C3B8F59}"/>
              </a:ext>
            </a:extLst>
          </p:cNvPr>
          <p:cNvSpPr txBox="1"/>
          <p:nvPr/>
        </p:nvSpPr>
        <p:spPr>
          <a:xfrm>
            <a:off x="9368794" y="1183469"/>
            <a:ext cx="346570"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4" name="TextBox 33">
            <a:extLst>
              <a:ext uri="{FF2B5EF4-FFF2-40B4-BE49-F238E27FC236}">
                <a16:creationId xmlns:a16="http://schemas.microsoft.com/office/drawing/2014/main" id="{3ACF198B-4361-4B4D-A317-C5F15ABEFC94}"/>
              </a:ext>
            </a:extLst>
          </p:cNvPr>
          <p:cNvSpPr txBox="1"/>
          <p:nvPr/>
        </p:nvSpPr>
        <p:spPr>
          <a:xfrm>
            <a:off x="9342272" y="1601992"/>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5" name="TextBox 34">
            <a:extLst>
              <a:ext uri="{FF2B5EF4-FFF2-40B4-BE49-F238E27FC236}">
                <a16:creationId xmlns:a16="http://schemas.microsoft.com/office/drawing/2014/main" id="{14B94BC1-1F8E-974E-8A27-4F6E0DCA607A}"/>
              </a:ext>
            </a:extLst>
          </p:cNvPr>
          <p:cNvSpPr txBox="1"/>
          <p:nvPr/>
        </p:nvSpPr>
        <p:spPr>
          <a:xfrm>
            <a:off x="9351491" y="2102830"/>
            <a:ext cx="374400" cy="430887"/>
          </a:xfrm>
          <a:prstGeom prst="rect">
            <a:avLst/>
          </a:prstGeom>
          <a:noFill/>
        </p:spPr>
        <p:txBody>
          <a:bodyPr wrap="squar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p>
        </p:txBody>
      </p:sp>
      <p:sp>
        <p:nvSpPr>
          <p:cNvPr id="16" name="TextBox 15">
            <a:extLst>
              <a:ext uri="{FF2B5EF4-FFF2-40B4-BE49-F238E27FC236}">
                <a16:creationId xmlns:a16="http://schemas.microsoft.com/office/drawing/2014/main" id="{8A8E3982-B7CC-CE4C-ABC7-B37551AE8321}"/>
              </a:ext>
            </a:extLst>
          </p:cNvPr>
          <p:cNvSpPr txBox="1"/>
          <p:nvPr/>
        </p:nvSpPr>
        <p:spPr>
          <a:xfrm>
            <a:off x="9351706" y="2548222"/>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63EC7D73-EAE8-9B47-A128-FF3082080763}"/>
              </a:ext>
            </a:extLst>
          </p:cNvPr>
          <p:cNvSpPr txBox="1"/>
          <p:nvPr/>
        </p:nvSpPr>
        <p:spPr>
          <a:xfrm>
            <a:off x="9399109" y="3008701"/>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F9824313-0879-7C4B-8F1B-8A80BD0548B9}"/>
              </a:ext>
            </a:extLst>
          </p:cNvPr>
          <p:cNvSpPr txBox="1"/>
          <p:nvPr/>
        </p:nvSpPr>
        <p:spPr>
          <a:xfrm>
            <a:off x="9399109" y="3497436"/>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9" name="TextBox 18">
            <a:extLst>
              <a:ext uri="{FF2B5EF4-FFF2-40B4-BE49-F238E27FC236}">
                <a16:creationId xmlns:a16="http://schemas.microsoft.com/office/drawing/2014/main" id="{A9D74551-2F74-4AC4-B013-092500ED85D9}"/>
              </a:ext>
            </a:extLst>
          </p:cNvPr>
          <p:cNvSpPr txBox="1"/>
          <p:nvPr/>
        </p:nvSpPr>
        <p:spPr>
          <a:xfrm>
            <a:off x="9364727" y="3912975"/>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8567BCDD-6C6D-4CC5-B52C-94AD43933D8E}"/>
              </a:ext>
            </a:extLst>
          </p:cNvPr>
          <p:cNvSpPr txBox="1"/>
          <p:nvPr/>
        </p:nvSpPr>
        <p:spPr>
          <a:xfrm>
            <a:off x="9376456" y="4373001"/>
            <a:ext cx="38183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D</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1BC9B34D-4267-460F-943A-929A67364D8A}"/>
              </a:ext>
            </a:extLst>
          </p:cNvPr>
          <p:cNvPicPr>
            <a:picLocks noChangeAspect="1"/>
          </p:cNvPicPr>
          <p:nvPr/>
        </p:nvPicPr>
        <p:blipFill>
          <a:blip r:embed="rId3"/>
          <a:stretch>
            <a:fillRect/>
          </a:stretch>
        </p:blipFill>
        <p:spPr>
          <a:xfrm>
            <a:off x="11652000" y="719999"/>
            <a:ext cx="559841" cy="5704326"/>
          </a:xfrm>
          <a:prstGeom prst="rect">
            <a:avLst/>
          </a:prstGeom>
        </p:spPr>
      </p:pic>
    </p:spTree>
    <p:extLst>
      <p:ext uri="{BB962C8B-B14F-4D97-AF65-F5344CB8AC3E}">
        <p14:creationId xmlns:p14="http://schemas.microsoft.com/office/powerpoint/2010/main" val="2866941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0" grpId="0"/>
      <p:bldP spid="28" grpId="0"/>
      <p:bldP spid="29" grpId="0"/>
      <p:bldP spid="30" grpId="0"/>
      <p:bldP spid="31" grpId="0"/>
      <p:bldP spid="32" grpId="0"/>
      <p:bldP spid="33" grpId="0"/>
      <p:bldP spid="34" grpId="0"/>
      <p:bldP spid="35" grpId="0"/>
      <p:bldP spid="16" grpId="0"/>
      <p:bldP spid="17" grpId="0"/>
      <p:bldP spid="18" grpId="0"/>
      <p:bldP spid="19" grpId="0"/>
      <p:bldP spid="2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a:xfrm>
            <a:off x="540000" y="-1"/>
            <a:ext cx="10620000" cy="720000"/>
          </a:xfrm>
        </p:spPr>
        <p:txBody>
          <a:bodyPr>
            <a:normAutofit/>
          </a:bodyPr>
          <a:lstStyle/>
          <a:p>
            <a:r>
              <a:rPr lang="en-GB" dirty="0">
                <a:latin typeface="Century Gothic" panose="020B0502020202020204" pitchFamily="34" charset="0"/>
              </a:rPr>
              <a:t>Answers</a:t>
            </a:r>
            <a:endParaRPr lang="en-US" dirty="0">
              <a:latin typeface="Century Gothic" panose="020B0502020202020204" pitchFamily="34" charset="0"/>
            </a:endParaRPr>
          </a:p>
        </p:txBody>
      </p:sp>
      <p:sp>
        <p:nvSpPr>
          <p:cNvPr id="3" name="TextBox 2">
            <a:extLst>
              <a:ext uri="{FF2B5EF4-FFF2-40B4-BE49-F238E27FC236}">
                <a16:creationId xmlns:a16="http://schemas.microsoft.com/office/drawing/2014/main" id="{8F2B5B51-20C7-5946-866D-E14982FECE80}"/>
              </a:ext>
            </a:extLst>
          </p:cNvPr>
          <p:cNvSpPr txBox="1"/>
          <p:nvPr/>
        </p:nvSpPr>
        <p:spPr>
          <a:xfrm>
            <a:off x="540000" y="1018233"/>
            <a:ext cx="10119979" cy="430887"/>
          </a:xfrm>
          <a:prstGeom prst="rect">
            <a:avLst/>
          </a:prstGeom>
          <a:noFill/>
        </p:spPr>
        <p:txBody>
          <a:bodyPr wrap="square" rtlCol="0">
            <a:spAutoFit/>
          </a:bodyPr>
          <a:lstStyle/>
          <a:p>
            <a:pPr marL="457200" indent="-457200">
              <a:buAutoNum type="arabicPeriod"/>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distance, speed, mass or energy</a:t>
            </a:r>
          </a:p>
        </p:txBody>
      </p:sp>
      <p:sp>
        <p:nvSpPr>
          <p:cNvPr id="44" name="TextBox 43">
            <a:extLst>
              <a:ext uri="{FF2B5EF4-FFF2-40B4-BE49-F238E27FC236}">
                <a16:creationId xmlns:a16="http://schemas.microsoft.com/office/drawing/2014/main" id="{261CA8DA-C8EC-4AB0-943C-A295268E498A}"/>
              </a:ext>
            </a:extLst>
          </p:cNvPr>
          <p:cNvSpPr txBox="1"/>
          <p:nvPr/>
        </p:nvSpPr>
        <p:spPr>
          <a:xfrm>
            <a:off x="539999" y="1784574"/>
            <a:ext cx="10119979" cy="769441"/>
          </a:xfrm>
          <a:prstGeom prst="rect">
            <a:avLst/>
          </a:prstGeom>
          <a:noFill/>
        </p:spPr>
        <p:txBody>
          <a:bodyPr wrap="square" rtlCol="0">
            <a:spAutoFit/>
          </a:bodyPr>
          <a:lstStyle/>
          <a:p>
            <a:pPr marL="457200" indent="-457200">
              <a:buFont typeface="+mj-lt"/>
              <a:buAutoNum type="arabicPeriod" startAt="2"/>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Displacement is how far an object is from its original position or from a point of reference in a given direction.</a:t>
            </a:r>
          </a:p>
        </p:txBody>
      </p:sp>
      <p:pic>
        <p:nvPicPr>
          <p:cNvPr id="23" name="Picture 22">
            <a:extLst>
              <a:ext uri="{FF2B5EF4-FFF2-40B4-BE49-F238E27FC236}">
                <a16:creationId xmlns:a16="http://schemas.microsoft.com/office/drawing/2014/main" id="{51D0101A-2EE7-43CC-A035-2F0B89062CF0}"/>
              </a:ext>
            </a:extLst>
          </p:cNvPr>
          <p:cNvPicPr>
            <a:picLocks noChangeAspect="1"/>
          </p:cNvPicPr>
          <p:nvPr/>
        </p:nvPicPr>
        <p:blipFill>
          <a:blip r:embed="rId3"/>
          <a:stretch>
            <a:fillRect/>
          </a:stretch>
        </p:blipFill>
        <p:spPr>
          <a:xfrm>
            <a:off x="11652000" y="719999"/>
            <a:ext cx="559841" cy="5704326"/>
          </a:xfrm>
          <a:prstGeom prst="rect">
            <a:avLst/>
          </a:prstGeom>
        </p:spPr>
      </p:pic>
      <p:sp>
        <p:nvSpPr>
          <p:cNvPr id="7" name="TextBox 6">
            <a:extLst>
              <a:ext uri="{FF2B5EF4-FFF2-40B4-BE49-F238E27FC236}">
                <a16:creationId xmlns:a16="http://schemas.microsoft.com/office/drawing/2014/main" id="{DCE0C7E5-E7C4-4D41-B2D4-F2A2D1A30CF8}"/>
              </a:ext>
            </a:extLst>
          </p:cNvPr>
          <p:cNvSpPr txBox="1"/>
          <p:nvPr/>
        </p:nvSpPr>
        <p:spPr>
          <a:xfrm>
            <a:off x="509924" y="2889469"/>
            <a:ext cx="10119979" cy="1446550"/>
          </a:xfrm>
          <a:prstGeom prst="rect">
            <a:avLst/>
          </a:prstGeom>
          <a:noFill/>
        </p:spPr>
        <p:txBody>
          <a:bodyPr wrap="square" rtlCol="0">
            <a:spAutoFit/>
          </a:bodyPr>
          <a:lstStyle/>
          <a:p>
            <a:pPr marL="457200" indent="-457200">
              <a:buFont typeface="+mj-lt"/>
              <a:buAutoNum type="arabicPeriod" startAt="3"/>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An object moving in a circle at constant speed is accelerating because acceleration is the change in speed or direction. This means that the object is accelerating because it is constantly changing direction.</a:t>
            </a:r>
          </a:p>
        </p:txBody>
      </p:sp>
    </p:spTree>
    <p:extLst>
      <p:ext uri="{BB962C8B-B14F-4D97-AF65-F5344CB8AC3E}">
        <p14:creationId xmlns:p14="http://schemas.microsoft.com/office/powerpoint/2010/main" val="476581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4"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a:xfrm>
            <a:off x="540000" y="-1"/>
            <a:ext cx="10620000" cy="720000"/>
          </a:xfrm>
        </p:spPr>
        <p:txBody>
          <a:bodyPr>
            <a:normAutofit/>
          </a:bodyPr>
          <a:lstStyle/>
          <a:p>
            <a:r>
              <a:rPr lang="en-GB" dirty="0">
                <a:latin typeface="Century Gothic" panose="020B0502020202020204" pitchFamily="34" charset="0"/>
              </a:rPr>
              <a:t>Answers</a:t>
            </a:r>
            <a:endParaRPr lang="en-US" dirty="0"/>
          </a:p>
        </p:txBody>
      </p:sp>
      <p:pic>
        <p:nvPicPr>
          <p:cNvPr id="8" name="Picture 7">
            <a:extLst>
              <a:ext uri="{FF2B5EF4-FFF2-40B4-BE49-F238E27FC236}">
                <a16:creationId xmlns:a16="http://schemas.microsoft.com/office/drawing/2014/main" id="{64058552-61D7-44E2-903F-E6E6FE1B586F}"/>
              </a:ext>
            </a:extLst>
          </p:cNvPr>
          <p:cNvPicPr>
            <a:picLocks noChangeAspect="1"/>
          </p:cNvPicPr>
          <p:nvPr/>
        </p:nvPicPr>
        <p:blipFill>
          <a:blip r:embed="rId3"/>
          <a:stretch>
            <a:fillRect/>
          </a:stretch>
        </p:blipFill>
        <p:spPr>
          <a:xfrm>
            <a:off x="11652000" y="719999"/>
            <a:ext cx="559841" cy="5704326"/>
          </a:xfrm>
          <a:prstGeom prst="rect">
            <a:avLst/>
          </a:prstGeom>
        </p:spPr>
      </p:pic>
      <p:grpSp>
        <p:nvGrpSpPr>
          <p:cNvPr id="9" name="Group 8">
            <a:extLst>
              <a:ext uri="{FF2B5EF4-FFF2-40B4-BE49-F238E27FC236}">
                <a16:creationId xmlns:a16="http://schemas.microsoft.com/office/drawing/2014/main" id="{8F9617D3-C0CA-4358-9781-27ED12BB6E7E}"/>
              </a:ext>
            </a:extLst>
          </p:cNvPr>
          <p:cNvGrpSpPr/>
          <p:nvPr/>
        </p:nvGrpSpPr>
        <p:grpSpPr>
          <a:xfrm>
            <a:off x="1340144" y="1391134"/>
            <a:ext cx="7970597" cy="4811958"/>
            <a:chOff x="47005" y="0"/>
            <a:chExt cx="6193135" cy="3738880"/>
          </a:xfrm>
        </p:grpSpPr>
        <p:grpSp>
          <p:nvGrpSpPr>
            <p:cNvPr id="10" name="Group 9">
              <a:extLst>
                <a:ext uri="{FF2B5EF4-FFF2-40B4-BE49-F238E27FC236}">
                  <a16:creationId xmlns:a16="http://schemas.microsoft.com/office/drawing/2014/main" id="{E2714F73-940E-4E8B-A084-B50B9DE6EB2D}"/>
                </a:ext>
              </a:extLst>
            </p:cNvPr>
            <p:cNvGrpSpPr/>
            <p:nvPr/>
          </p:nvGrpSpPr>
          <p:grpSpPr>
            <a:xfrm>
              <a:off x="47005" y="0"/>
              <a:ext cx="6193135" cy="3738880"/>
              <a:chOff x="47007" y="0"/>
              <a:chExt cx="6193376" cy="3738931"/>
            </a:xfrm>
          </p:grpSpPr>
          <p:grpSp>
            <p:nvGrpSpPr>
              <p:cNvPr id="15" name="Group 14">
                <a:extLst>
                  <a:ext uri="{FF2B5EF4-FFF2-40B4-BE49-F238E27FC236}">
                    <a16:creationId xmlns:a16="http://schemas.microsoft.com/office/drawing/2014/main" id="{C5B342C8-ED21-4B3D-B534-1F47D9FEFE36}"/>
                  </a:ext>
                </a:extLst>
              </p:cNvPr>
              <p:cNvGrpSpPr/>
              <p:nvPr/>
            </p:nvGrpSpPr>
            <p:grpSpPr>
              <a:xfrm>
                <a:off x="257293" y="0"/>
                <a:ext cx="5983090" cy="3738931"/>
                <a:chOff x="47007" y="0"/>
                <a:chExt cx="5983090" cy="3738931"/>
              </a:xfrm>
            </p:grpSpPr>
            <p:cxnSp>
              <p:nvCxnSpPr>
                <p:cNvPr id="17" name="Straight Connector 16">
                  <a:extLst>
                    <a:ext uri="{FF2B5EF4-FFF2-40B4-BE49-F238E27FC236}">
                      <a16:creationId xmlns:a16="http://schemas.microsoft.com/office/drawing/2014/main" id="{BC02BD82-59CE-4B04-8D0D-3554A8285F89}"/>
                    </a:ext>
                  </a:extLst>
                </p:cNvPr>
                <p:cNvCxnSpPr/>
                <p:nvPr/>
              </p:nvCxnSpPr>
              <p:spPr>
                <a:xfrm>
                  <a:off x="123567" y="0"/>
                  <a:ext cx="0" cy="3200400"/>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AB9F27CE-83B7-4BF7-8EF2-A66D25F05DEE}"/>
                    </a:ext>
                  </a:extLst>
                </p:cNvPr>
                <p:cNvCxnSpPr/>
                <p:nvPr/>
              </p:nvCxnSpPr>
              <p:spPr>
                <a:xfrm flipV="1">
                  <a:off x="111211" y="3200400"/>
                  <a:ext cx="5918886" cy="0"/>
                </a:xfrm>
                <a:prstGeom prst="line">
                  <a:avLst/>
                </a:prstGeom>
              </p:spPr>
              <p:style>
                <a:lnRef idx="1">
                  <a:schemeClr val="dk1"/>
                </a:lnRef>
                <a:fillRef idx="0">
                  <a:schemeClr val="dk1"/>
                </a:fillRef>
                <a:effectRef idx="0">
                  <a:schemeClr val="dk1"/>
                </a:effectRef>
                <a:fontRef idx="minor">
                  <a:schemeClr val="tx1"/>
                </a:fontRef>
              </p:style>
            </p:cxnSp>
            <p:sp>
              <p:nvSpPr>
                <p:cNvPr id="19" name="Text Box 2">
                  <a:extLst>
                    <a:ext uri="{FF2B5EF4-FFF2-40B4-BE49-F238E27FC236}">
                      <a16:creationId xmlns:a16="http://schemas.microsoft.com/office/drawing/2014/main" id="{EB7B5388-4D1D-48F8-954E-155EF97E4B0C}"/>
                    </a:ext>
                  </a:extLst>
                </p:cNvPr>
                <p:cNvSpPr txBox="1">
                  <a:spLocks noChangeArrowheads="1"/>
                </p:cNvSpPr>
                <p:nvPr/>
              </p:nvSpPr>
              <p:spPr bwMode="auto">
                <a:xfrm>
                  <a:off x="47007" y="3249827"/>
                  <a:ext cx="407670" cy="320675"/>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2000">
                      <a:effectLst/>
                      <a:latin typeface="Century Gothic" panose="020B0502020202020204" pitchFamily="34" charset="0"/>
                      <a:ea typeface="Calibri" panose="020F0502020204030204" pitchFamily="34" charset="0"/>
                      <a:cs typeface="Times New Roman" panose="02020603050405020304" pitchFamily="18" charset="0"/>
                    </a:rPr>
                    <a:t>0</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0" name="Text Box 2">
                  <a:extLst>
                    <a:ext uri="{FF2B5EF4-FFF2-40B4-BE49-F238E27FC236}">
                      <a16:creationId xmlns:a16="http://schemas.microsoft.com/office/drawing/2014/main" id="{FF839BC9-D067-4665-80C2-4C6C6C3515D1}"/>
                    </a:ext>
                  </a:extLst>
                </p:cNvPr>
                <p:cNvSpPr txBox="1">
                  <a:spLocks noChangeArrowheads="1"/>
                </p:cNvSpPr>
                <p:nvPr/>
              </p:nvSpPr>
              <p:spPr bwMode="auto">
                <a:xfrm>
                  <a:off x="2382434" y="3249827"/>
                  <a:ext cx="407670" cy="320675"/>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2000">
                      <a:effectLst/>
                      <a:latin typeface="Century Gothic" panose="020B0502020202020204" pitchFamily="34" charset="0"/>
                      <a:ea typeface="Calibri" panose="020F0502020204030204" pitchFamily="34" charset="0"/>
                      <a:cs typeface="Times New Roman" panose="02020603050405020304" pitchFamily="18" charset="0"/>
                    </a:rPr>
                    <a:t>20</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1" name="Text Box 2">
                  <a:extLst>
                    <a:ext uri="{FF2B5EF4-FFF2-40B4-BE49-F238E27FC236}">
                      <a16:creationId xmlns:a16="http://schemas.microsoft.com/office/drawing/2014/main" id="{BDE23BAB-75A4-4835-B64E-97480123B1C3}"/>
                    </a:ext>
                  </a:extLst>
                </p:cNvPr>
                <p:cNvSpPr txBox="1">
                  <a:spLocks noChangeArrowheads="1"/>
                </p:cNvSpPr>
                <p:nvPr/>
              </p:nvSpPr>
              <p:spPr bwMode="auto">
                <a:xfrm>
                  <a:off x="1146758" y="3237470"/>
                  <a:ext cx="407670" cy="320675"/>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2000">
                      <a:effectLst/>
                      <a:latin typeface="Century Gothic" panose="020B0502020202020204" pitchFamily="34" charset="0"/>
                      <a:ea typeface="Calibri" panose="020F0502020204030204" pitchFamily="34" charset="0"/>
                      <a:cs typeface="Times New Roman" panose="02020603050405020304" pitchFamily="18" charset="0"/>
                    </a:rPr>
                    <a:t>10</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2" name="Text Box 2">
                  <a:extLst>
                    <a:ext uri="{FF2B5EF4-FFF2-40B4-BE49-F238E27FC236}">
                      <a16:creationId xmlns:a16="http://schemas.microsoft.com/office/drawing/2014/main" id="{83BB1084-13AE-408C-A388-834652CD620D}"/>
                    </a:ext>
                  </a:extLst>
                </p:cNvPr>
                <p:cNvSpPr txBox="1">
                  <a:spLocks noChangeArrowheads="1"/>
                </p:cNvSpPr>
                <p:nvPr/>
              </p:nvSpPr>
              <p:spPr bwMode="auto">
                <a:xfrm>
                  <a:off x="3657600" y="3225113"/>
                  <a:ext cx="407670" cy="320675"/>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2000">
                      <a:effectLst/>
                      <a:latin typeface="Century Gothic" panose="020B0502020202020204" pitchFamily="34" charset="0"/>
                      <a:ea typeface="Calibri" panose="020F0502020204030204" pitchFamily="34" charset="0"/>
                      <a:cs typeface="Times New Roman" panose="02020603050405020304" pitchFamily="18" charset="0"/>
                    </a:rPr>
                    <a:t>40</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3" name="Text Box 2">
                  <a:extLst>
                    <a:ext uri="{FF2B5EF4-FFF2-40B4-BE49-F238E27FC236}">
                      <a16:creationId xmlns:a16="http://schemas.microsoft.com/office/drawing/2014/main" id="{D2529497-30E9-470D-8DFA-51851F605C0D}"/>
                    </a:ext>
                  </a:extLst>
                </p:cNvPr>
                <p:cNvSpPr txBox="1">
                  <a:spLocks noChangeArrowheads="1"/>
                </p:cNvSpPr>
                <p:nvPr/>
              </p:nvSpPr>
              <p:spPr bwMode="auto">
                <a:xfrm>
                  <a:off x="5140411" y="3237470"/>
                  <a:ext cx="407670" cy="320675"/>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2000">
                      <a:effectLst/>
                      <a:latin typeface="Century Gothic" panose="020B0502020202020204" pitchFamily="34" charset="0"/>
                      <a:ea typeface="Calibri" panose="020F0502020204030204" pitchFamily="34" charset="0"/>
                      <a:cs typeface="Times New Roman" panose="02020603050405020304" pitchFamily="18" charset="0"/>
                    </a:rPr>
                    <a:t>50</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24" name="Text Box 2">
                  <a:extLst>
                    <a:ext uri="{FF2B5EF4-FFF2-40B4-BE49-F238E27FC236}">
                      <a16:creationId xmlns:a16="http://schemas.microsoft.com/office/drawing/2014/main" id="{B3D245A7-294C-435F-BDD9-26AEEFCFECDC}"/>
                    </a:ext>
                  </a:extLst>
                </p:cNvPr>
                <p:cNvSpPr txBox="1">
                  <a:spLocks noChangeArrowheads="1"/>
                </p:cNvSpPr>
                <p:nvPr/>
              </p:nvSpPr>
              <p:spPr bwMode="auto">
                <a:xfrm>
                  <a:off x="2595245" y="3442386"/>
                  <a:ext cx="1470025" cy="296545"/>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2000">
                      <a:effectLst/>
                      <a:latin typeface="Century Gothic" panose="020B0502020202020204" pitchFamily="34" charset="0"/>
                      <a:ea typeface="Calibri" panose="020F0502020204030204" pitchFamily="34" charset="0"/>
                      <a:cs typeface="Times New Roman" panose="02020603050405020304" pitchFamily="18" charset="0"/>
                    </a:rPr>
                    <a:t>Time (seconds)</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grpSp>
          <p:sp>
            <p:nvSpPr>
              <p:cNvPr id="16" name="Text Box 2">
                <a:extLst>
                  <a:ext uri="{FF2B5EF4-FFF2-40B4-BE49-F238E27FC236}">
                    <a16:creationId xmlns:a16="http://schemas.microsoft.com/office/drawing/2014/main" id="{E700AD18-9336-46E4-A3FA-583558DF477D}"/>
                  </a:ext>
                </a:extLst>
              </p:cNvPr>
              <p:cNvSpPr txBox="1">
                <a:spLocks noChangeArrowheads="1"/>
              </p:cNvSpPr>
              <p:nvPr/>
            </p:nvSpPr>
            <p:spPr bwMode="auto">
              <a:xfrm rot="16200000">
                <a:off x="-539718" y="1068859"/>
                <a:ext cx="1469992" cy="296541"/>
              </a:xfrm>
              <a:prstGeom prst="rect">
                <a:avLst/>
              </a:prstGeom>
              <a:noFill/>
              <a:ln w="9525">
                <a:noFill/>
                <a:miter lim="800000"/>
                <a:headEnd/>
                <a:tailEnd/>
              </a:ln>
            </p:spPr>
            <p:txBody>
              <a:bodyPr rot="0" vert="horz" wrap="square" lIns="91440" tIns="45720" rIns="91440" bIns="45720" anchor="t" anchorCtr="0">
                <a:noAutofit/>
              </a:bodyPr>
              <a:lstStyle/>
              <a:p>
                <a:pPr>
                  <a:lnSpc>
                    <a:spcPct val="107000"/>
                  </a:lnSpc>
                  <a:spcAft>
                    <a:spcPts val="800"/>
                  </a:spcAft>
                </a:pPr>
                <a:r>
                  <a:rPr lang="en-GB" sz="2000" dirty="0">
                    <a:effectLst/>
                    <a:latin typeface="Century Gothic" panose="020B0502020202020204" pitchFamily="34" charset="0"/>
                    <a:ea typeface="Calibri" panose="020F0502020204030204" pitchFamily="34" charset="0"/>
                    <a:cs typeface="Times New Roman" panose="02020603050405020304" pitchFamily="18" charset="0"/>
                  </a:rPr>
                  <a:t>Velocity</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1" name="Group 10">
              <a:extLst>
                <a:ext uri="{FF2B5EF4-FFF2-40B4-BE49-F238E27FC236}">
                  <a16:creationId xmlns:a16="http://schemas.microsoft.com/office/drawing/2014/main" id="{6AD47693-ED07-4CD8-8A57-95C333ABD0E0}"/>
                </a:ext>
              </a:extLst>
            </p:cNvPr>
            <p:cNvGrpSpPr/>
            <p:nvPr/>
          </p:nvGrpSpPr>
          <p:grpSpPr>
            <a:xfrm>
              <a:off x="342900" y="749300"/>
              <a:ext cx="5166788" cy="2461394"/>
              <a:chOff x="0" y="0"/>
              <a:chExt cx="5166788" cy="2461394"/>
            </a:xfrm>
          </p:grpSpPr>
          <p:cxnSp>
            <p:nvCxnSpPr>
              <p:cNvPr id="12" name="Straight Connector 11">
                <a:extLst>
                  <a:ext uri="{FF2B5EF4-FFF2-40B4-BE49-F238E27FC236}">
                    <a16:creationId xmlns:a16="http://schemas.microsoft.com/office/drawing/2014/main" id="{A367BBCB-F769-4219-816D-53154BB7D74D}"/>
                  </a:ext>
                </a:extLst>
              </p:cNvPr>
              <p:cNvCxnSpPr/>
              <p:nvPr/>
            </p:nvCxnSpPr>
            <p:spPr>
              <a:xfrm flipV="1">
                <a:off x="0" y="12700"/>
                <a:ext cx="1080892" cy="2448694"/>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DE7E31F5-D965-4DFA-9D9D-0747D84C4485}"/>
                  </a:ext>
                </a:extLst>
              </p:cNvPr>
              <p:cNvCxnSpPr/>
              <p:nvPr/>
            </p:nvCxnSpPr>
            <p:spPr>
              <a:xfrm flipH="1">
                <a:off x="1066800" y="0"/>
                <a:ext cx="1230757" cy="4334"/>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233C73FF-B1B8-4793-AC5A-692D6D3321A3}"/>
                  </a:ext>
                </a:extLst>
              </p:cNvPr>
              <p:cNvCxnSpPr/>
              <p:nvPr/>
            </p:nvCxnSpPr>
            <p:spPr>
              <a:xfrm flipH="1" flipV="1">
                <a:off x="2298700" y="0"/>
                <a:ext cx="2868088" cy="2428318"/>
              </a:xfrm>
              <a:prstGeom prst="line">
                <a:avLst/>
              </a:prstGeom>
            </p:spPr>
            <p:style>
              <a:lnRef idx="1">
                <a:schemeClr val="dk1"/>
              </a:lnRef>
              <a:fillRef idx="0">
                <a:schemeClr val="dk1"/>
              </a:fillRef>
              <a:effectRef idx="0">
                <a:schemeClr val="dk1"/>
              </a:effectRef>
              <a:fontRef idx="minor">
                <a:schemeClr val="tx1"/>
              </a:fontRef>
            </p:style>
          </p:cxnSp>
        </p:grpSp>
      </p:grpSp>
      <p:sp>
        <p:nvSpPr>
          <p:cNvPr id="25" name="TextBox 24">
            <a:extLst>
              <a:ext uri="{FF2B5EF4-FFF2-40B4-BE49-F238E27FC236}">
                <a16:creationId xmlns:a16="http://schemas.microsoft.com/office/drawing/2014/main" id="{5747E968-13FB-4A4B-91BE-3B16401CD90A}"/>
              </a:ext>
            </a:extLst>
          </p:cNvPr>
          <p:cNvSpPr txBox="1"/>
          <p:nvPr/>
        </p:nvSpPr>
        <p:spPr>
          <a:xfrm>
            <a:off x="539999" y="915581"/>
            <a:ext cx="10119979" cy="430887"/>
          </a:xfrm>
          <a:prstGeom prst="rect">
            <a:avLst/>
          </a:prstGeom>
          <a:noFill/>
        </p:spPr>
        <p:txBody>
          <a:bodyPr wrap="squar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4.</a:t>
            </a:r>
          </a:p>
        </p:txBody>
      </p:sp>
    </p:spTree>
    <p:extLst>
      <p:ext uri="{BB962C8B-B14F-4D97-AF65-F5344CB8AC3E}">
        <p14:creationId xmlns:p14="http://schemas.microsoft.com/office/powerpoint/2010/main" val="13066354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p:cNvSpPr txBox="1"/>
          <p:nvPr/>
        </p:nvSpPr>
        <p:spPr>
          <a:xfrm>
            <a:off x="540000" y="1080000"/>
            <a:ext cx="10620000" cy="4431983"/>
          </a:xfrm>
          <a:prstGeom prst="rect">
            <a:avLst/>
          </a:prstGeom>
          <a:noFill/>
        </p:spPr>
        <p:txBody>
          <a:bodyPr wrap="square" lIns="0" tIns="0" rIns="0" bIns="0" rtlCol="0">
            <a:spAutoFit/>
          </a:bodyPr>
          <a:lstStyle/>
          <a:p>
            <a:r>
              <a:rPr lang="en-GB" sz="2400" b="1" dirty="0">
                <a:latin typeface="Century Gothic" panose="020B0502020202020204" pitchFamily="34" charset="0"/>
              </a:rPr>
              <a:t>Edit according to class performance on quiz</a:t>
            </a:r>
          </a:p>
          <a:p>
            <a:pPr marL="457200" indent="-457200">
              <a:buFont typeface="Arial" panose="020B0604020202020204" pitchFamily="34" charset="0"/>
              <a:buChar char="•"/>
            </a:pPr>
            <a:r>
              <a:rPr lang="en-GB" sz="2400" dirty="0">
                <a:latin typeface="Century Gothic" panose="020B0502020202020204" pitchFamily="34" charset="0"/>
              </a:rPr>
              <a:t>If you got Q1 or Q2 wrong…</a:t>
            </a:r>
          </a:p>
          <a:p>
            <a:pPr lvl="1" indent="-457200"/>
            <a:r>
              <a:rPr lang="en-GB" sz="2400" dirty="0">
                <a:latin typeface="Century Gothic" panose="020B0502020202020204" pitchFamily="34" charset="0"/>
              </a:rPr>
              <a:t>	Write the task instructions here. E.g. Complete X worksheet / write out the method / draw labelled diagrams of…</a:t>
            </a:r>
          </a:p>
          <a:p>
            <a:pPr marL="457200" indent="-457200">
              <a:buFont typeface="Arial" panose="020B0604020202020204" pitchFamily="34" charset="0"/>
              <a:buChar char="•"/>
            </a:pPr>
            <a:endParaRPr lang="en-GB" sz="1200" dirty="0">
              <a:latin typeface="Century Gothic" panose="020B0502020202020204" pitchFamily="34" charset="0"/>
            </a:endParaRPr>
          </a:p>
          <a:p>
            <a:pPr marL="457200" indent="-457200">
              <a:buFont typeface="Arial" panose="020B0604020202020204" pitchFamily="34" charset="0"/>
              <a:buChar char="•"/>
            </a:pPr>
            <a:r>
              <a:rPr lang="en-GB" sz="2400" dirty="0">
                <a:latin typeface="Century Gothic" panose="020B0502020202020204" pitchFamily="34" charset="0"/>
              </a:rPr>
              <a:t>If you got Q3 wrong…</a:t>
            </a:r>
          </a:p>
          <a:p>
            <a:pPr lvl="1" indent="-457200"/>
            <a:r>
              <a:rPr lang="en-GB" sz="2400" dirty="0">
                <a:latin typeface="Century Gothic" panose="020B0502020202020204" pitchFamily="34" charset="0"/>
              </a:rPr>
              <a:t>	Write the task instructions here. E.g. Complete X worksheet / write out the method / draw labelled diagrams of…</a:t>
            </a:r>
          </a:p>
          <a:p>
            <a:pPr marL="457200" indent="-457200">
              <a:buFont typeface="Arial" panose="020B0604020202020204" pitchFamily="34" charset="0"/>
              <a:buChar char="•"/>
            </a:pPr>
            <a:endParaRPr lang="en-GB" sz="1200" dirty="0">
              <a:latin typeface="Century Gothic" panose="020B0502020202020204" pitchFamily="34" charset="0"/>
            </a:endParaRPr>
          </a:p>
          <a:p>
            <a:pPr marL="457200" indent="-457200">
              <a:buFont typeface="Arial" panose="020B0604020202020204" pitchFamily="34" charset="0"/>
              <a:buChar char="•"/>
            </a:pPr>
            <a:r>
              <a:rPr lang="en-GB" sz="2400" dirty="0">
                <a:latin typeface="Century Gothic" panose="020B0502020202020204" pitchFamily="34" charset="0"/>
              </a:rPr>
              <a:t>If you got Q6 or Q7 wrong …</a:t>
            </a:r>
          </a:p>
          <a:p>
            <a:pPr marL="457200" indent="-457200"/>
            <a:r>
              <a:rPr lang="en-GB" sz="2400" dirty="0">
                <a:latin typeface="Century Gothic" panose="020B0502020202020204" pitchFamily="34" charset="0"/>
              </a:rPr>
              <a:t>	Write the task instructions here. E.g. Complete X worksheet / write out the method / draw labelled diagrams of…</a:t>
            </a:r>
          </a:p>
          <a:p>
            <a:endParaRPr lang="en-GB" sz="2400" dirty="0">
              <a:latin typeface="Century Gothic" panose="020B0502020202020204" pitchFamily="34" charset="0"/>
            </a:endParaRPr>
          </a:p>
        </p:txBody>
      </p:sp>
      <p:sp>
        <p:nvSpPr>
          <p:cNvPr id="2" name="Title 1">
            <a:extLst>
              <a:ext uri="{FF2B5EF4-FFF2-40B4-BE49-F238E27FC236}">
                <a16:creationId xmlns:a16="http://schemas.microsoft.com/office/drawing/2014/main" id="{5C610907-FAC1-1D46-A7DB-3D285241CCEA}"/>
              </a:ext>
            </a:extLst>
          </p:cNvPr>
          <p:cNvSpPr>
            <a:spLocks noGrp="1"/>
          </p:cNvSpPr>
          <p:nvPr>
            <p:ph type="title"/>
          </p:nvPr>
        </p:nvSpPr>
        <p:spPr/>
        <p:txBody>
          <a:bodyPr>
            <a:normAutofit/>
          </a:bodyPr>
          <a:lstStyle/>
          <a:p>
            <a:r>
              <a:rPr lang="en-GB" dirty="0">
                <a:latin typeface="Century Gothic" panose="020B0502020202020204" pitchFamily="34" charset="0"/>
              </a:rPr>
              <a:t>Complete your fix it task</a:t>
            </a:r>
            <a:endParaRPr lang="en-US" dirty="0"/>
          </a:p>
        </p:txBody>
      </p:sp>
    </p:spTree>
    <p:extLst>
      <p:ext uri="{BB962C8B-B14F-4D97-AF65-F5344CB8AC3E}">
        <p14:creationId xmlns:p14="http://schemas.microsoft.com/office/powerpoint/2010/main" val="17584734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p:cNvSpPr txBox="1"/>
          <p:nvPr/>
        </p:nvSpPr>
        <p:spPr>
          <a:xfrm>
            <a:off x="540000" y="807079"/>
            <a:ext cx="7494728" cy="5170646"/>
          </a:xfrm>
          <a:prstGeom prst="rect">
            <a:avLst/>
          </a:prstGeom>
          <a:noFill/>
        </p:spPr>
        <p:txBody>
          <a:bodyPr wrap="square" lIns="0" tIns="0" rIns="0" bIns="0" rtlCol="0">
            <a:spAutoFit/>
          </a:bodyPr>
          <a:lstStyle/>
          <a:p>
            <a:pPr marL="457200" indent="-457200">
              <a:buFont typeface="Arial" panose="020B0604020202020204" pitchFamily="34" charset="0"/>
              <a:buChar char="•"/>
            </a:pPr>
            <a:r>
              <a:rPr lang="en-GB" sz="2400" dirty="0">
                <a:latin typeface="Century Gothic" panose="020B0502020202020204" pitchFamily="34" charset="0"/>
              </a:rPr>
              <a:t>A company have decided to introduce their own Formula One Team and claim their car will have a </a:t>
            </a:r>
            <a:r>
              <a:rPr lang="en-GB" sz="2400" b="1" dirty="0">
                <a:latin typeface="Century Gothic" panose="020B0502020202020204" pitchFamily="34" charset="0"/>
              </a:rPr>
              <a:t>faster acceleration </a:t>
            </a:r>
            <a:r>
              <a:rPr lang="en-GB" sz="2400" dirty="0">
                <a:latin typeface="Century Gothic" panose="020B0502020202020204" pitchFamily="34" charset="0"/>
              </a:rPr>
              <a:t>than all existing cars</a:t>
            </a:r>
          </a:p>
          <a:p>
            <a:pPr marL="457200" indent="-457200">
              <a:buFont typeface="Arial" panose="020B0604020202020204" pitchFamily="34" charset="0"/>
              <a:buChar char="•"/>
            </a:pPr>
            <a:endParaRPr lang="en-GB" sz="2400" dirty="0">
              <a:latin typeface="Century Gothic" panose="020B0502020202020204" pitchFamily="34" charset="0"/>
            </a:endParaRPr>
          </a:p>
          <a:p>
            <a:pPr marL="457200" indent="-457200">
              <a:buFont typeface="Arial" panose="020B0604020202020204" pitchFamily="34" charset="0"/>
              <a:buChar char="•"/>
            </a:pPr>
            <a:r>
              <a:rPr lang="en-GB" sz="2400" dirty="0">
                <a:latin typeface="Century Gothic" panose="020B0502020202020204" pitchFamily="34" charset="0"/>
              </a:rPr>
              <a:t>Write a method to describe how you could test the company’s claim</a:t>
            </a:r>
          </a:p>
          <a:p>
            <a:pPr marL="457200" indent="-457200">
              <a:buFont typeface="Arial" panose="020B0604020202020204" pitchFamily="34" charset="0"/>
              <a:buChar char="•"/>
            </a:pPr>
            <a:endParaRPr lang="en-GB" sz="2400" dirty="0">
              <a:latin typeface="Century Gothic" panose="020B0502020202020204" pitchFamily="34" charset="0"/>
            </a:endParaRPr>
          </a:p>
          <a:p>
            <a:pPr marL="457200" indent="-457200">
              <a:buFont typeface="Arial" panose="020B0604020202020204" pitchFamily="34" charset="0"/>
              <a:buChar char="•"/>
            </a:pPr>
            <a:r>
              <a:rPr lang="en-GB" sz="2400" dirty="0">
                <a:latin typeface="Century Gothic" panose="020B0502020202020204" pitchFamily="34" charset="0"/>
              </a:rPr>
              <a:t>Ensure you include your independent, dependent and control variables</a:t>
            </a:r>
          </a:p>
          <a:p>
            <a:pPr marL="457200" indent="-457200">
              <a:buFont typeface="Arial" panose="020B0604020202020204" pitchFamily="34" charset="0"/>
              <a:buChar char="•"/>
            </a:pPr>
            <a:endParaRPr lang="en-GB" sz="2400" dirty="0">
              <a:latin typeface="Century Gothic" panose="020B0502020202020204" pitchFamily="34" charset="0"/>
            </a:endParaRPr>
          </a:p>
          <a:p>
            <a:pPr marL="457200" indent="-457200">
              <a:buFont typeface="Arial" panose="020B0604020202020204" pitchFamily="34" charset="0"/>
              <a:buChar char="•"/>
            </a:pPr>
            <a:r>
              <a:rPr lang="en-GB" sz="2400" dirty="0">
                <a:latin typeface="Century Gothic" panose="020B0502020202020204" pitchFamily="34" charset="0"/>
              </a:rPr>
              <a:t>Ensure your method would produce valid results </a:t>
            </a:r>
          </a:p>
          <a:p>
            <a:endParaRPr lang="en-GB" sz="2400" dirty="0">
              <a:solidFill>
                <a:schemeClr val="accent1"/>
              </a:solidFill>
              <a:latin typeface="Century Gothic" panose="020B0502020202020204" pitchFamily="34" charset="0"/>
            </a:endParaRPr>
          </a:p>
          <a:p>
            <a:endParaRPr lang="en-GB" sz="2400" dirty="0">
              <a:latin typeface="Century Gothic" panose="020B0502020202020204" pitchFamily="34" charset="0"/>
            </a:endParaRPr>
          </a:p>
        </p:txBody>
      </p:sp>
      <p:sp>
        <p:nvSpPr>
          <p:cNvPr id="3" name="Title 2">
            <a:extLst>
              <a:ext uri="{FF2B5EF4-FFF2-40B4-BE49-F238E27FC236}">
                <a16:creationId xmlns:a16="http://schemas.microsoft.com/office/drawing/2014/main" id="{C2B4CB04-9404-774D-97AF-1800D6DCD964}"/>
              </a:ext>
            </a:extLst>
          </p:cNvPr>
          <p:cNvSpPr>
            <a:spLocks noGrp="1"/>
          </p:cNvSpPr>
          <p:nvPr>
            <p:ph type="title"/>
          </p:nvPr>
        </p:nvSpPr>
        <p:spPr/>
        <p:txBody>
          <a:bodyPr>
            <a:normAutofit/>
          </a:bodyPr>
          <a:lstStyle/>
          <a:p>
            <a:r>
              <a:rPr lang="en-GB" dirty="0">
                <a:latin typeface="Century Gothic" panose="020B0502020202020204" pitchFamily="34" charset="0"/>
              </a:rPr>
              <a:t>Measuring Acceleration</a:t>
            </a:r>
          </a:p>
        </p:txBody>
      </p:sp>
      <p:pic>
        <p:nvPicPr>
          <p:cNvPr id="4" name="Picture 3">
            <a:extLst>
              <a:ext uri="{FF2B5EF4-FFF2-40B4-BE49-F238E27FC236}">
                <a16:creationId xmlns:a16="http://schemas.microsoft.com/office/drawing/2014/main" id="{8A5B097A-DFBB-4F41-82AA-3C88EADB6850}"/>
              </a:ext>
            </a:extLst>
          </p:cNvPr>
          <p:cNvPicPr>
            <a:picLocks noChangeAspect="1"/>
          </p:cNvPicPr>
          <p:nvPr/>
        </p:nvPicPr>
        <p:blipFill>
          <a:blip r:embed="rId3"/>
          <a:stretch>
            <a:fillRect/>
          </a:stretch>
        </p:blipFill>
        <p:spPr>
          <a:xfrm>
            <a:off x="8034728" y="2841531"/>
            <a:ext cx="3261960" cy="1838957"/>
          </a:xfrm>
          <a:prstGeom prst="rect">
            <a:avLst/>
          </a:prstGeom>
        </p:spPr>
      </p:pic>
    </p:spTree>
    <p:extLst>
      <p:ext uri="{BB962C8B-B14F-4D97-AF65-F5344CB8AC3E}">
        <p14:creationId xmlns:p14="http://schemas.microsoft.com/office/powerpoint/2010/main" val="1054342897"/>
      </p:ext>
    </p:extLst>
  </p:cSld>
  <p:clrMapOvr>
    <a:masterClrMapping/>
  </p:clrMapOvr>
</p:sld>
</file>

<file path=ppt/theme/theme1.xml><?xml version="1.0" encoding="utf-8"?>
<a:theme xmlns:a="http://schemas.openxmlformats.org/drawingml/2006/main" name="Physics P2.1">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ysics P2.1" id="{16AC4909-09FD-A540-B1B8-814F3BA45894}" vid="{ECB23F9E-87C7-6443-B7DB-4E5645259C14}"/>
    </a:ext>
  </a:extLst>
</a:theme>
</file>

<file path=ppt/theme/theme2.xml><?xml version="1.0" encoding="utf-8"?>
<a:theme xmlns:a="http://schemas.openxmlformats.org/drawingml/2006/main" name="1_Physics P2.1">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hysics P2.1" id="{16AC4909-09FD-A540-B1B8-814F3BA45894}" vid="{ECB23F9E-87C7-6443-B7DB-4E5645259C14}"/>
    </a:ext>
  </a:extLst>
</a:theme>
</file>

<file path=ppt/theme/theme3.xml><?xml version="1.0" encoding="utf-8"?>
<a:theme xmlns:a="http://schemas.openxmlformats.org/drawingml/2006/main" name="1_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3" ma:contentTypeDescription="Create a new document." ma:contentTypeScope="" ma:versionID="086aea74af474410d79687989e7e35d8">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e711f5e3dc8b608915ddf276cac20fac"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D2D3CD0-3C95-4FB3-93C2-63798D05FED7}">
  <ds:schemaRefs>
    <ds:schemaRef ds:uri="http://schemas.microsoft.com/office/2006/metadata/properties"/>
    <ds:schemaRef ds:uri="http://schemas.microsoft.com/office/2006/documentManagement/types"/>
    <ds:schemaRef ds:uri="http://purl.org/dc/elements/1.1/"/>
    <ds:schemaRef ds:uri="http://purl.org/dc/terms/"/>
    <ds:schemaRef ds:uri="http://purl.org/dc/dcmitype/"/>
    <ds:schemaRef ds:uri="http://schemas.microsoft.com/office/infopath/2007/PartnerControls"/>
    <ds:schemaRef ds:uri="http://schemas.openxmlformats.org/package/2006/metadata/core-properties"/>
    <ds:schemaRef ds:uri="e7f29ac3-c74a-46a7-9e80-ec6458dc319f"/>
    <ds:schemaRef ds:uri="9dd66dd2-dc2f-4e10-8286-f1da66314693"/>
    <ds:schemaRef ds:uri="http://www.w3.org/XML/1998/namespace"/>
  </ds:schemaRefs>
</ds:datastoreItem>
</file>

<file path=customXml/itemProps2.xml><?xml version="1.0" encoding="utf-8"?>
<ds:datastoreItem xmlns:ds="http://schemas.openxmlformats.org/officeDocument/2006/customXml" ds:itemID="{1FFC47F8-3079-4E93-89C7-77DC8FF1B7A1}">
  <ds:schemaRefs>
    <ds:schemaRef ds:uri="http://schemas.microsoft.com/sharepoint/v3/contenttype/forms"/>
  </ds:schemaRefs>
</ds:datastoreItem>
</file>

<file path=customXml/itemProps3.xml><?xml version="1.0" encoding="utf-8"?>
<ds:datastoreItem xmlns:ds="http://schemas.openxmlformats.org/officeDocument/2006/customXml" ds:itemID="{ACFF0D00-022D-4EED-9CB4-9D1B6D7204F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Physics P2.1</Template>
  <TotalTime>342</TotalTime>
  <Words>1653</Words>
  <Application>Microsoft Macintosh PowerPoint</Application>
  <PresentationFormat>Widescreen</PresentationFormat>
  <Paragraphs>202</Paragraphs>
  <Slides>11</Slides>
  <Notes>9</Notes>
  <HiddenSlides>3</HiddenSlides>
  <MMClips>0</MMClips>
  <ScaleCrop>false</ScaleCrop>
  <HeadingPairs>
    <vt:vector size="6" baseType="variant">
      <vt:variant>
        <vt:lpstr>Fonts Used</vt:lpstr>
      </vt:variant>
      <vt:variant>
        <vt:i4>5</vt:i4>
      </vt:variant>
      <vt:variant>
        <vt:lpstr>Theme</vt:lpstr>
      </vt:variant>
      <vt:variant>
        <vt:i4>3</vt:i4>
      </vt:variant>
      <vt:variant>
        <vt:lpstr>Slide Titles</vt:lpstr>
      </vt:variant>
      <vt:variant>
        <vt:i4>11</vt:i4>
      </vt:variant>
    </vt:vector>
  </HeadingPairs>
  <TitlesOfParts>
    <vt:vector size="19" baseType="lpstr">
      <vt:lpstr>Arial</vt:lpstr>
      <vt:lpstr>Century Gothic</vt:lpstr>
      <vt:lpstr>Georgia</vt:lpstr>
      <vt:lpstr>Calibri</vt:lpstr>
      <vt:lpstr>Wingdings</vt:lpstr>
      <vt:lpstr>Physics P2.1</vt:lpstr>
      <vt:lpstr>1_Physics P2.1</vt:lpstr>
      <vt:lpstr>1_B2.2.11 Feedback lesson</vt:lpstr>
      <vt:lpstr>Making this resource work for you</vt:lpstr>
      <vt:lpstr>Feedback Lesson</vt:lpstr>
      <vt:lpstr>P3.1.12</vt:lpstr>
      <vt:lpstr>The Big Idea: Forces Predict Motion</vt:lpstr>
      <vt:lpstr>Answers</vt:lpstr>
      <vt:lpstr>Answers</vt:lpstr>
      <vt:lpstr>Answers</vt:lpstr>
      <vt:lpstr>Complete your fix it task</vt:lpstr>
      <vt:lpstr>Measuring Acceleration</vt:lpstr>
      <vt:lpstr>Answer the questions below.</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129</cp:revision>
  <dcterms:created xsi:type="dcterms:W3CDTF">2019-03-21T11:24:14Z</dcterms:created>
  <dcterms:modified xsi:type="dcterms:W3CDTF">2024-11-07T17:24:56Z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r8>74357100</vt:r8>
  </property>
  <property fmtid="{D5CDD505-2E9C-101B-9397-08002B2CF9AE}" pid="4" name="xd_Signature">
    <vt:bool>false</vt:bool>
  </property>
  <property fmtid="{D5CDD505-2E9C-101B-9397-08002B2CF9AE}" pid="5" name="xd_ProgID">
    <vt:lpwstr/>
  </property>
  <property fmtid="{D5CDD505-2E9C-101B-9397-08002B2CF9AE}" pid="6" name="ComplianceAssetId">
    <vt:lpwstr/>
  </property>
  <property fmtid="{D5CDD505-2E9C-101B-9397-08002B2CF9AE}" pid="7" name="TemplateUrl">
    <vt:lpwstr/>
  </property>
</Properties>
</file>